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8" r:id="rId5"/>
    <p:sldId id="416" r:id="rId6"/>
    <p:sldId id="417" r:id="rId7"/>
    <p:sldId id="412" r:id="rId8"/>
    <p:sldId id="426" r:id="rId9"/>
    <p:sldId id="427" r:id="rId10"/>
    <p:sldId id="423" r:id="rId11"/>
    <p:sldId id="411" r:id="rId12"/>
    <p:sldId id="418" r:id="rId13"/>
    <p:sldId id="421" r:id="rId14"/>
    <p:sldId id="420" r:id="rId15"/>
    <p:sldId id="410" r:id="rId16"/>
    <p:sldId id="425" r:id="rId17"/>
  </p:sldIdLst>
  <p:sldSz cx="12192000" cy="6858000"/>
  <p:notesSz cx="6858000" cy="161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Donnan" initials="AD" lastIdx="1" clrIdx="0">
    <p:extLst>
      <p:ext uri="{19B8F6BF-5375-455C-9EA6-DF929625EA0E}">
        <p15:presenceInfo xmlns:p15="http://schemas.microsoft.com/office/powerpoint/2012/main" userId="Adam Donnan" providerId="None"/>
      </p:ext>
    </p:extLst>
  </p:cmAuthor>
  <p:cmAuthor id="2" name="Dan Ward" initials="DW" lastIdx="2" clrIdx="1">
    <p:extLst>
      <p:ext uri="{19B8F6BF-5375-455C-9EA6-DF929625EA0E}">
        <p15:presenceInfo xmlns:p15="http://schemas.microsoft.com/office/powerpoint/2012/main" userId="c37af6e60377ba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96C9"/>
    <a:srgbClr val="0DE4FB"/>
    <a:srgbClr val="FEFE0A"/>
    <a:srgbClr val="0DFB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392" autoAdjust="0"/>
  </p:normalViewPr>
  <p:slideViewPr>
    <p:cSldViewPr snapToGrid="0">
      <p:cViewPr varScale="1">
        <p:scale>
          <a:sx n="36" d="100"/>
          <a:sy n="36" d="100"/>
        </p:scale>
        <p:origin x="18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552" cy="501640"/>
          </a:xfrm>
          <a:prstGeom prst="rect">
            <a:avLst/>
          </a:prstGeom>
        </p:spPr>
        <p:txBody>
          <a:bodyPr vert="horz" lIns="96350" tIns="48175" rIns="96350" bIns="48175" rtlCol="0"/>
          <a:lstStyle>
            <a:lvl1pPr algn="l">
              <a:defRPr sz="1300"/>
            </a:lvl1pPr>
          </a:lstStyle>
          <a:p>
            <a:endParaRPr lang="en-GB"/>
          </a:p>
        </p:txBody>
      </p:sp>
      <p:sp>
        <p:nvSpPr>
          <p:cNvPr id="3" name="Date Placeholder 2"/>
          <p:cNvSpPr>
            <a:spLocks noGrp="1"/>
          </p:cNvSpPr>
          <p:nvPr>
            <p:ph type="dt" idx="1"/>
          </p:nvPr>
        </p:nvSpPr>
        <p:spPr>
          <a:xfrm>
            <a:off x="3888210" y="0"/>
            <a:ext cx="2974552" cy="501640"/>
          </a:xfrm>
          <a:prstGeom prst="rect">
            <a:avLst/>
          </a:prstGeom>
        </p:spPr>
        <p:txBody>
          <a:bodyPr vert="horz" lIns="96350" tIns="48175" rIns="96350" bIns="48175" rtlCol="0"/>
          <a:lstStyle>
            <a:lvl1pPr algn="r">
              <a:defRPr sz="1300"/>
            </a:lvl1pPr>
          </a:lstStyle>
          <a:p>
            <a:fld id="{E8C29537-DF9A-4FE9-B853-7256F898B4DF}" type="datetimeFigureOut">
              <a:rPr lang="en-GB" smtClean="0"/>
              <a:t>24/11/2020</a:t>
            </a:fld>
            <a:endParaRPr lang="en-GB"/>
          </a:p>
        </p:txBody>
      </p:sp>
      <p:sp>
        <p:nvSpPr>
          <p:cNvPr id="4" name="Slide Image Placeholder 3"/>
          <p:cNvSpPr>
            <a:spLocks noGrp="1" noRot="1" noChangeAspect="1"/>
          </p:cNvSpPr>
          <p:nvPr>
            <p:ph type="sldImg" idx="2"/>
          </p:nvPr>
        </p:nvSpPr>
        <p:spPr>
          <a:xfrm>
            <a:off x="433388" y="1249363"/>
            <a:ext cx="5997575" cy="3375025"/>
          </a:xfrm>
          <a:prstGeom prst="rect">
            <a:avLst/>
          </a:prstGeom>
          <a:noFill/>
          <a:ln w="12700">
            <a:solidFill>
              <a:prstClr val="black"/>
            </a:solidFill>
          </a:ln>
        </p:spPr>
        <p:txBody>
          <a:bodyPr vert="horz" lIns="96350" tIns="48175" rIns="96350" bIns="48175" rtlCol="0" anchor="ctr"/>
          <a:lstStyle/>
          <a:p>
            <a:endParaRPr lang="en-GB"/>
          </a:p>
        </p:txBody>
      </p:sp>
      <p:sp>
        <p:nvSpPr>
          <p:cNvPr id="5" name="Notes Placeholder 4"/>
          <p:cNvSpPr>
            <a:spLocks noGrp="1"/>
          </p:cNvSpPr>
          <p:nvPr>
            <p:ph type="body" sz="quarter" idx="3"/>
          </p:nvPr>
        </p:nvSpPr>
        <p:spPr>
          <a:xfrm>
            <a:off x="686435" y="4811574"/>
            <a:ext cx="5491480" cy="3936742"/>
          </a:xfrm>
          <a:prstGeom prst="rect">
            <a:avLst/>
          </a:prstGeom>
        </p:spPr>
        <p:txBody>
          <a:bodyPr vert="horz" lIns="96350" tIns="48175" rIns="96350" bIns="4817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6437"/>
            <a:ext cx="2974552" cy="501639"/>
          </a:xfrm>
          <a:prstGeom prst="rect">
            <a:avLst/>
          </a:prstGeom>
        </p:spPr>
        <p:txBody>
          <a:bodyPr vert="horz" lIns="96350" tIns="48175" rIns="96350" bIns="48175" rtlCol="0" anchor="b"/>
          <a:lstStyle>
            <a:lvl1pPr algn="l">
              <a:defRPr sz="1300"/>
            </a:lvl1pPr>
          </a:lstStyle>
          <a:p>
            <a:endParaRPr lang="en-GB"/>
          </a:p>
        </p:txBody>
      </p:sp>
      <p:sp>
        <p:nvSpPr>
          <p:cNvPr id="7" name="Slide Number Placeholder 6"/>
          <p:cNvSpPr>
            <a:spLocks noGrp="1"/>
          </p:cNvSpPr>
          <p:nvPr>
            <p:ph type="sldNum" sz="quarter" idx="5"/>
          </p:nvPr>
        </p:nvSpPr>
        <p:spPr>
          <a:xfrm>
            <a:off x="3888210" y="9496437"/>
            <a:ext cx="2974552" cy="501639"/>
          </a:xfrm>
          <a:prstGeom prst="rect">
            <a:avLst/>
          </a:prstGeom>
        </p:spPr>
        <p:txBody>
          <a:bodyPr vert="horz" lIns="96350" tIns="48175" rIns="96350" bIns="48175" rtlCol="0" anchor="b"/>
          <a:lstStyle>
            <a:lvl1pPr algn="r">
              <a:defRPr sz="1300"/>
            </a:lvl1pPr>
          </a:lstStyle>
          <a:p>
            <a:fld id="{956BDCCE-DA63-4922-A82D-8481B4B1DC3B}" type="slidenum">
              <a:rPr lang="en-GB" smtClean="0"/>
              <a:t>‹#›</a:t>
            </a:fld>
            <a:endParaRPr lang="en-GB"/>
          </a:p>
        </p:txBody>
      </p:sp>
    </p:spTree>
    <p:extLst>
      <p:ext uri="{BB962C8B-B14F-4D97-AF65-F5344CB8AC3E}">
        <p14:creationId xmlns:p14="http://schemas.microsoft.com/office/powerpoint/2010/main" val="1371979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Introduce yourself, when you joined the IES and your role (Sustainability and environmental impact, EDI, innovation etc.)</a:t>
            </a:r>
          </a:p>
        </p:txBody>
      </p:sp>
      <p:sp>
        <p:nvSpPr>
          <p:cNvPr id="4" name="Slide Number Placeholder 3"/>
          <p:cNvSpPr>
            <a:spLocks noGrp="1"/>
          </p:cNvSpPr>
          <p:nvPr>
            <p:ph type="sldNum" sz="quarter" idx="10"/>
          </p:nvPr>
        </p:nvSpPr>
        <p:spPr/>
        <p:txBody>
          <a:bodyPr/>
          <a:lstStyle/>
          <a:p>
            <a:fld id="{034EBC0B-5DB5-44A1-BA70-6868AA1DF645}" type="slidenum">
              <a:rPr lang="en-GB" smtClean="0"/>
              <a:pPr/>
              <a:t>1</a:t>
            </a:fld>
            <a:endParaRPr lang="en-GB"/>
          </a:p>
        </p:txBody>
      </p:sp>
    </p:spTree>
    <p:extLst>
      <p:ext uri="{BB962C8B-B14F-4D97-AF65-F5344CB8AC3E}">
        <p14:creationId xmlns:p14="http://schemas.microsoft.com/office/powerpoint/2010/main" val="2186849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set our GHG target, we had to first calculate our GHG emissions. </a:t>
            </a:r>
          </a:p>
          <a:p>
            <a:endParaRPr lang="en-US" dirty="0">
              <a:cs typeface="Calibri"/>
            </a:endParaRPr>
          </a:p>
        </p:txBody>
      </p:sp>
      <p:sp>
        <p:nvSpPr>
          <p:cNvPr id="4" name="Slide Number Placeholder 3"/>
          <p:cNvSpPr>
            <a:spLocks noGrp="1"/>
          </p:cNvSpPr>
          <p:nvPr>
            <p:ph type="sldNum" sz="quarter" idx="5"/>
          </p:nvPr>
        </p:nvSpPr>
        <p:spPr/>
        <p:txBody>
          <a:bodyPr/>
          <a:lstStyle/>
          <a:p>
            <a:fld id="{956BDCCE-DA63-4922-A82D-8481B4B1DC3B}" type="slidenum">
              <a:rPr lang="en-GB" smtClean="0"/>
              <a:t>10</a:t>
            </a:fld>
            <a:endParaRPr lang="en-GB"/>
          </a:p>
        </p:txBody>
      </p:sp>
    </p:spTree>
    <p:extLst>
      <p:ext uri="{BB962C8B-B14F-4D97-AF65-F5344CB8AC3E}">
        <p14:creationId xmlns:p14="http://schemas.microsoft.com/office/powerpoint/2010/main" val="173402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cs typeface="Calibri"/>
            </a:endParaRPr>
          </a:p>
        </p:txBody>
      </p:sp>
      <p:sp>
        <p:nvSpPr>
          <p:cNvPr id="4" name="Slide Number Placeholder 3"/>
          <p:cNvSpPr>
            <a:spLocks noGrp="1"/>
          </p:cNvSpPr>
          <p:nvPr>
            <p:ph type="sldNum" sz="quarter" idx="5"/>
          </p:nvPr>
        </p:nvSpPr>
        <p:spPr/>
        <p:txBody>
          <a:bodyPr/>
          <a:lstStyle/>
          <a:p>
            <a:fld id="{956BDCCE-DA63-4922-A82D-8481B4B1DC3B}" type="slidenum">
              <a:rPr lang="en-GB" smtClean="0"/>
              <a:t>11</a:t>
            </a:fld>
            <a:endParaRPr lang="en-GB"/>
          </a:p>
        </p:txBody>
      </p:sp>
    </p:spTree>
    <p:extLst>
      <p:ext uri="{BB962C8B-B14F-4D97-AF65-F5344CB8AC3E}">
        <p14:creationId xmlns:p14="http://schemas.microsoft.com/office/powerpoint/2010/main" val="3309060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achieves climate neutrality, not just a reduction in emissions</a:t>
            </a:r>
          </a:p>
        </p:txBody>
      </p:sp>
      <p:sp>
        <p:nvSpPr>
          <p:cNvPr id="4" name="Slide Number Placeholder 3"/>
          <p:cNvSpPr>
            <a:spLocks noGrp="1"/>
          </p:cNvSpPr>
          <p:nvPr>
            <p:ph type="sldNum" sz="quarter" idx="5"/>
          </p:nvPr>
        </p:nvSpPr>
        <p:spPr/>
        <p:txBody>
          <a:bodyPr/>
          <a:lstStyle/>
          <a:p>
            <a:fld id="{956BDCCE-DA63-4922-A82D-8481B4B1DC3B}" type="slidenum">
              <a:rPr lang="en-GB" smtClean="0"/>
              <a:t>12</a:t>
            </a:fld>
            <a:endParaRPr lang="en-GB"/>
          </a:p>
        </p:txBody>
      </p:sp>
    </p:spTree>
    <p:extLst>
      <p:ext uri="{BB962C8B-B14F-4D97-AF65-F5344CB8AC3E}">
        <p14:creationId xmlns:p14="http://schemas.microsoft.com/office/powerpoint/2010/main" val="2229300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56BDCCE-DA63-4922-A82D-8481B4B1DC3B}" type="slidenum">
              <a:rPr lang="en-GB" smtClean="0"/>
              <a:t>13</a:t>
            </a:fld>
            <a:endParaRPr lang="en-GB"/>
          </a:p>
        </p:txBody>
      </p:sp>
    </p:spTree>
    <p:extLst>
      <p:ext uri="{BB962C8B-B14F-4D97-AF65-F5344CB8AC3E}">
        <p14:creationId xmlns:p14="http://schemas.microsoft.com/office/powerpoint/2010/main" val="2154589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What is sustainability?</a:t>
            </a:r>
          </a:p>
          <a:p>
            <a:pPr marL="0" indent="0">
              <a:buNone/>
            </a:pPr>
            <a:endParaRPr lang="en-GB" sz="1200" dirty="0"/>
          </a:p>
          <a:p>
            <a:pPr marL="0" indent="0">
              <a:buNone/>
            </a:pPr>
            <a:r>
              <a:rPr lang="en-GB" sz="1200" dirty="0"/>
              <a:t>No increasing</a:t>
            </a:r>
          </a:p>
          <a:p>
            <a:pPr marL="0" indent="0">
              <a:buNone/>
            </a:pPr>
            <a:r>
              <a:rPr lang="en-GB" sz="1200" dirty="0"/>
              <a:t>1. levels of extraction of resources;</a:t>
            </a:r>
          </a:p>
          <a:p>
            <a:pPr marL="0" indent="0">
              <a:buNone/>
            </a:pPr>
            <a:r>
              <a:rPr lang="en-GB" sz="1200" dirty="0"/>
              <a:t>2. amounts waste produced by society; and</a:t>
            </a:r>
          </a:p>
          <a:p>
            <a:pPr marL="0" indent="0">
              <a:buNone/>
            </a:pPr>
            <a:r>
              <a:rPr lang="en-GB" sz="1200" dirty="0"/>
              <a:t>3. physical degradation</a:t>
            </a:r>
          </a:p>
          <a:p>
            <a:pPr marL="0" indent="0">
              <a:buNone/>
            </a:pPr>
            <a:r>
              <a:rPr lang="en-GB" sz="1200" dirty="0"/>
              <a:t>… and in that society…</a:t>
            </a:r>
          </a:p>
          <a:p>
            <a:pPr marL="0" indent="0">
              <a:buNone/>
            </a:pPr>
            <a:r>
              <a:rPr lang="en-GB" sz="1200" dirty="0"/>
              <a:t>4. people should have inclusive, equitable access to health, work, education, livelihoods and lifestyles </a:t>
            </a:r>
            <a:endParaRPr lang="en-US" sz="1200" dirty="0"/>
          </a:p>
          <a:p>
            <a:endParaRPr lang="en-US" dirty="0">
              <a:cs typeface="Calibri"/>
            </a:endParaRPr>
          </a:p>
        </p:txBody>
      </p:sp>
      <p:sp>
        <p:nvSpPr>
          <p:cNvPr id="4" name="Slide Number Placeholder 3"/>
          <p:cNvSpPr>
            <a:spLocks noGrp="1"/>
          </p:cNvSpPr>
          <p:nvPr>
            <p:ph type="sldNum" sz="quarter" idx="5"/>
          </p:nvPr>
        </p:nvSpPr>
        <p:spPr/>
        <p:txBody>
          <a:bodyPr/>
          <a:lstStyle/>
          <a:p>
            <a:fld id="{956BDCCE-DA63-4922-A82D-8481B4B1DC3B}" type="slidenum">
              <a:rPr lang="en-GB" smtClean="0"/>
              <a:t>2</a:t>
            </a:fld>
            <a:endParaRPr lang="en-GB"/>
          </a:p>
        </p:txBody>
      </p:sp>
    </p:spTree>
    <p:extLst>
      <p:ext uri="{BB962C8B-B14F-4D97-AF65-F5344CB8AC3E}">
        <p14:creationId xmlns:p14="http://schemas.microsoft.com/office/powerpoint/2010/main" val="3923405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333333"/>
                </a:solidFill>
                <a:effectLst/>
                <a:latin typeface="futura-light"/>
              </a:rPr>
              <a:t>Awareness</a:t>
            </a:r>
          </a:p>
          <a:p>
            <a:pPr algn="l" fontAlgn="base"/>
            <a:r>
              <a:rPr lang="en-GB" b="0" i="0" dirty="0">
                <a:solidFill>
                  <a:srgbClr val="333333"/>
                </a:solidFill>
                <a:effectLst/>
                <a:latin typeface="futura-light"/>
              </a:rPr>
              <a:t>Everything starts with awareness. We need to understand how to define sustainability and what it means in the context for individuals, business and other organizations, society, and ultimately the Earth. We follow the Natural Step Framework as a science-based and ‘whole-systems’ definition as a firm foundation to build a vision of what success looks like in the future. It’s down to your organisation to define what sustainability means to you and how you wish to address it.</a:t>
            </a:r>
          </a:p>
          <a:p>
            <a:pPr algn="l" fontAlgn="base"/>
            <a:endParaRPr lang="en-GB" b="0" i="0" dirty="0">
              <a:solidFill>
                <a:srgbClr val="333333"/>
              </a:solidFill>
              <a:effectLst/>
              <a:latin typeface="futura-light"/>
            </a:endParaRPr>
          </a:p>
          <a:p>
            <a:pPr algn="l" fontAlgn="base"/>
            <a:r>
              <a:rPr lang="en-GB" b="0" i="0" dirty="0">
                <a:solidFill>
                  <a:srgbClr val="333333"/>
                </a:solidFill>
                <a:effectLst/>
                <a:latin typeface="futura-light"/>
              </a:rPr>
              <a:t>Baseline assessment</a:t>
            </a:r>
          </a:p>
          <a:p>
            <a:pPr algn="l" fontAlgn="base"/>
            <a:r>
              <a:rPr lang="en-GB" b="0" i="0" dirty="0">
                <a:solidFill>
                  <a:srgbClr val="333333"/>
                </a:solidFill>
                <a:effectLst/>
                <a:latin typeface="futura-light"/>
              </a:rPr>
              <a:t>This step uses the four sustainability principles to conduct a sustainability ‘gap analysis’ of the major flows and impacts of the organisation to see how its activities are running counter to sustainability principles. This assesses the business to identify critical sustainability issues, their business implications, and strategic opportunities for change. It’s not about being perfect right from the get go, but having an honest assessment, promoting the sustainable practices already being applied and address the non-sustainable practices. </a:t>
            </a:r>
          </a:p>
          <a:p>
            <a:pPr algn="l" fontAlgn="base"/>
            <a:endParaRPr lang="en-GB" b="0" i="0" dirty="0">
              <a:solidFill>
                <a:srgbClr val="333333"/>
              </a:solidFill>
              <a:effectLst/>
              <a:latin typeface="futura-light"/>
            </a:endParaRPr>
          </a:p>
          <a:p>
            <a:pPr algn="l" fontAlgn="base"/>
            <a:r>
              <a:rPr lang="en-GB" b="0" i="0" dirty="0">
                <a:solidFill>
                  <a:srgbClr val="333333"/>
                </a:solidFill>
                <a:effectLst/>
                <a:latin typeface="futura-light"/>
              </a:rPr>
              <a:t>Creative solutions</a:t>
            </a:r>
          </a:p>
          <a:p>
            <a:pPr algn="l" fontAlgn="base"/>
            <a:r>
              <a:rPr lang="en-GB" b="0" i="0" dirty="0">
                <a:solidFill>
                  <a:srgbClr val="333333"/>
                </a:solidFill>
                <a:effectLst/>
                <a:latin typeface="futura-light"/>
              </a:rPr>
              <a:t>Now that we have identified the gap between where we are today (current reality) and where we want to go (vision), we can start to think about innovations and solutions. These will bring us step by step closer to sustainable practice. We are clear on what success looks like, and which process we must set up or change in order to get us there.</a:t>
            </a:r>
          </a:p>
          <a:p>
            <a:pPr algn="l" fontAlgn="base"/>
            <a:endParaRPr lang="en-GB" b="0" i="0" dirty="0">
              <a:solidFill>
                <a:srgbClr val="333333"/>
              </a:solidFill>
              <a:effectLst/>
              <a:latin typeface="futura-light"/>
            </a:endParaRPr>
          </a:p>
          <a:p>
            <a:pPr algn="l" fontAlgn="base"/>
            <a:r>
              <a:rPr lang="en-GB" b="0" i="0" dirty="0">
                <a:solidFill>
                  <a:srgbClr val="333333"/>
                </a:solidFill>
                <a:effectLst/>
                <a:latin typeface="futura-light"/>
              </a:rPr>
              <a:t>Devise a plan</a:t>
            </a:r>
          </a:p>
          <a:p>
            <a:pPr algn="l" fontAlgn="base"/>
            <a:r>
              <a:rPr lang="en-GB" b="0" i="0" dirty="0">
                <a:solidFill>
                  <a:srgbClr val="333333"/>
                </a:solidFill>
                <a:effectLst/>
                <a:latin typeface="futura-light"/>
              </a:rPr>
              <a:t>What do we need to do, and when should we do it? What are the first steps and “low hanging fruit” that will bring quicker benefits, and what needs longer term planning?</a:t>
            </a:r>
            <a:endParaRPr lang="en-US" dirty="0">
              <a:cs typeface="Calibri"/>
            </a:endParaRPr>
          </a:p>
        </p:txBody>
      </p:sp>
      <p:sp>
        <p:nvSpPr>
          <p:cNvPr id="4" name="Slide Number Placeholder 3"/>
          <p:cNvSpPr>
            <a:spLocks noGrp="1"/>
          </p:cNvSpPr>
          <p:nvPr>
            <p:ph type="sldNum" sz="quarter" idx="5"/>
          </p:nvPr>
        </p:nvSpPr>
        <p:spPr/>
        <p:txBody>
          <a:bodyPr/>
          <a:lstStyle/>
          <a:p>
            <a:fld id="{956BDCCE-DA63-4922-A82D-8481B4B1DC3B}" type="slidenum">
              <a:rPr lang="en-GB" smtClean="0"/>
              <a:t>3</a:t>
            </a:fld>
            <a:endParaRPr lang="en-GB"/>
          </a:p>
        </p:txBody>
      </p:sp>
    </p:spTree>
    <p:extLst>
      <p:ext uri="{BB962C8B-B14F-4D97-AF65-F5344CB8AC3E}">
        <p14:creationId xmlns:p14="http://schemas.microsoft.com/office/powerpoint/2010/main" val="3983507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assessment is broken down into the 4 principles but in essence these </a:t>
            </a:r>
            <a:r>
              <a:rPr lang="en-US">
                <a:cs typeface="Calibri"/>
              </a:rPr>
              <a:t>are the key areas</a:t>
            </a:r>
            <a:endParaRPr lang="en-US" dirty="0">
              <a:cs typeface="Calibri"/>
            </a:endParaRPr>
          </a:p>
        </p:txBody>
      </p:sp>
      <p:sp>
        <p:nvSpPr>
          <p:cNvPr id="4" name="Slide Number Placeholder 3"/>
          <p:cNvSpPr>
            <a:spLocks noGrp="1"/>
          </p:cNvSpPr>
          <p:nvPr>
            <p:ph type="sldNum" sz="quarter" idx="5"/>
          </p:nvPr>
        </p:nvSpPr>
        <p:spPr/>
        <p:txBody>
          <a:bodyPr/>
          <a:lstStyle/>
          <a:p>
            <a:fld id="{956BDCCE-DA63-4922-A82D-8481B4B1DC3B}" type="slidenum">
              <a:rPr lang="en-GB" smtClean="0"/>
              <a:t>4</a:t>
            </a:fld>
            <a:endParaRPr lang="en-GB"/>
          </a:p>
        </p:txBody>
      </p:sp>
    </p:spTree>
    <p:extLst>
      <p:ext uri="{BB962C8B-B14F-4D97-AF65-F5344CB8AC3E}">
        <p14:creationId xmlns:p14="http://schemas.microsoft.com/office/powerpoint/2010/main" val="1098916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Energy mix; 9% hydro, 40% solar, 51% wind</a:t>
            </a:r>
          </a:p>
          <a:p>
            <a:r>
              <a:rPr lang="en-US" dirty="0">
                <a:cs typeface="Calibri"/>
              </a:rPr>
              <a:t>Bulbs are replaced as they break, rather than all out replacement due to wastage</a:t>
            </a:r>
          </a:p>
          <a:p>
            <a:r>
              <a:rPr lang="en-US" dirty="0">
                <a:cs typeface="Calibri"/>
              </a:rPr>
              <a:t>Event criteria includes hearing loops, accessibility and will include our own actions on this such as braille copy if requested, online access etc.</a:t>
            </a:r>
          </a:p>
          <a:p>
            <a:r>
              <a:rPr lang="en-US" dirty="0">
                <a:cs typeface="Calibri"/>
              </a:rPr>
              <a:t>Food purchase is also reduced to avoid over-ordering</a:t>
            </a:r>
          </a:p>
          <a:p>
            <a:r>
              <a:rPr lang="en-US" dirty="0">
                <a:cs typeface="Calibri"/>
              </a:rPr>
              <a:t>Staff switching to oat milk in the office, no plastic bottles, choice of cycling over public transport</a:t>
            </a:r>
          </a:p>
          <a:p>
            <a:r>
              <a:rPr lang="en-US" dirty="0" err="1">
                <a:cs typeface="Calibri"/>
              </a:rPr>
              <a:t>Digitised</a:t>
            </a:r>
            <a:r>
              <a:rPr lang="en-US" dirty="0">
                <a:cs typeface="Calibri"/>
              </a:rPr>
              <a:t> membership pack and application processes</a:t>
            </a:r>
          </a:p>
          <a:p>
            <a:r>
              <a:rPr lang="en-US" dirty="0">
                <a:cs typeface="Calibri"/>
              </a:rPr>
              <a:t>First Mile are a recycling waste management company with a zero-landfill policy. Non-recyclables are used towards green energy production instead. </a:t>
            </a:r>
          </a:p>
        </p:txBody>
      </p:sp>
      <p:sp>
        <p:nvSpPr>
          <p:cNvPr id="4" name="Slide Number Placeholder 3"/>
          <p:cNvSpPr>
            <a:spLocks noGrp="1"/>
          </p:cNvSpPr>
          <p:nvPr>
            <p:ph type="sldNum" sz="quarter" idx="5"/>
          </p:nvPr>
        </p:nvSpPr>
        <p:spPr/>
        <p:txBody>
          <a:bodyPr/>
          <a:lstStyle/>
          <a:p>
            <a:fld id="{956BDCCE-DA63-4922-A82D-8481B4B1DC3B}" type="slidenum">
              <a:rPr lang="en-GB" smtClean="0"/>
              <a:t>5</a:t>
            </a:fld>
            <a:endParaRPr lang="en-GB"/>
          </a:p>
        </p:txBody>
      </p:sp>
    </p:spTree>
    <p:extLst>
      <p:ext uri="{BB962C8B-B14F-4D97-AF65-F5344CB8AC3E}">
        <p14:creationId xmlns:p14="http://schemas.microsoft.com/office/powerpoint/2010/main" val="1810286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Student Ambassadors could deliver talks on behalf of the IES, reducing travel costs</a:t>
            </a:r>
          </a:p>
          <a:p>
            <a:r>
              <a:rPr lang="en-US" dirty="0">
                <a:cs typeface="Calibri"/>
              </a:rPr>
              <a:t>Translation options refers to commonly accessed pages/documents – investigating the most common first languages of cohorts accessing these</a:t>
            </a:r>
          </a:p>
        </p:txBody>
      </p:sp>
      <p:sp>
        <p:nvSpPr>
          <p:cNvPr id="4" name="Slide Number Placeholder 3"/>
          <p:cNvSpPr>
            <a:spLocks noGrp="1"/>
          </p:cNvSpPr>
          <p:nvPr>
            <p:ph type="sldNum" sz="quarter" idx="5"/>
          </p:nvPr>
        </p:nvSpPr>
        <p:spPr/>
        <p:txBody>
          <a:bodyPr/>
          <a:lstStyle/>
          <a:p>
            <a:fld id="{956BDCCE-DA63-4922-A82D-8481B4B1DC3B}" type="slidenum">
              <a:rPr lang="en-GB" smtClean="0"/>
              <a:t>6</a:t>
            </a:fld>
            <a:endParaRPr lang="en-GB"/>
          </a:p>
        </p:txBody>
      </p:sp>
    </p:spTree>
    <p:extLst>
      <p:ext uri="{BB962C8B-B14F-4D97-AF65-F5344CB8AC3E}">
        <p14:creationId xmlns:p14="http://schemas.microsoft.com/office/powerpoint/2010/main" val="1510615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34EBC0B-5DB5-44A1-BA70-6868AA1DF645}" type="slidenum">
              <a:rPr lang="en-GB" smtClean="0"/>
              <a:pPr/>
              <a:t>7</a:t>
            </a:fld>
            <a:endParaRPr lang="en-GB"/>
          </a:p>
        </p:txBody>
      </p:sp>
    </p:spTree>
    <p:extLst>
      <p:ext uri="{BB962C8B-B14F-4D97-AF65-F5344CB8AC3E}">
        <p14:creationId xmlns:p14="http://schemas.microsoft.com/office/powerpoint/2010/main" val="3603757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Paris Climate Agreement – </a:t>
            </a:r>
            <a:r>
              <a:rPr lang="en-GB" b="0" i="0" dirty="0">
                <a:effectLst/>
                <a:latin typeface="Google Sans"/>
              </a:rPr>
              <a:t>United Nations Framework Convention on Climate Change</a:t>
            </a:r>
            <a:r>
              <a:rPr lang="en-US" sz="1200" dirty="0"/>
              <a:t> (UNFCCC) Conference of the Parties (COP21) December 2015 – limit rising temperatures to 1.5C pre-industrial by 2050 (or at least a well below 2C)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June 2019 UK Government committed to the 2050 target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cs typeface="Calibri"/>
            </a:endParaRPr>
          </a:p>
        </p:txBody>
      </p:sp>
      <p:sp>
        <p:nvSpPr>
          <p:cNvPr id="4" name="Slide Number Placeholder 3"/>
          <p:cNvSpPr>
            <a:spLocks noGrp="1"/>
          </p:cNvSpPr>
          <p:nvPr>
            <p:ph type="sldNum" sz="quarter" idx="5"/>
          </p:nvPr>
        </p:nvSpPr>
        <p:spPr/>
        <p:txBody>
          <a:bodyPr/>
          <a:lstStyle/>
          <a:p>
            <a:fld id="{956BDCCE-DA63-4922-A82D-8481B4B1DC3B}" type="slidenum">
              <a:rPr lang="en-GB" smtClean="0"/>
              <a:t>8</a:t>
            </a:fld>
            <a:endParaRPr lang="en-GB"/>
          </a:p>
        </p:txBody>
      </p:sp>
    </p:spTree>
    <p:extLst>
      <p:ext uri="{BB962C8B-B14F-4D97-AF65-F5344CB8AC3E}">
        <p14:creationId xmlns:p14="http://schemas.microsoft.com/office/powerpoint/2010/main" val="1318802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cs typeface="Calibri"/>
            </a:endParaRPr>
          </a:p>
        </p:txBody>
      </p:sp>
      <p:sp>
        <p:nvSpPr>
          <p:cNvPr id="4" name="Slide Number Placeholder 3"/>
          <p:cNvSpPr>
            <a:spLocks noGrp="1"/>
          </p:cNvSpPr>
          <p:nvPr>
            <p:ph type="sldNum" sz="quarter" idx="5"/>
          </p:nvPr>
        </p:nvSpPr>
        <p:spPr/>
        <p:txBody>
          <a:bodyPr/>
          <a:lstStyle/>
          <a:p>
            <a:fld id="{956BDCCE-DA63-4922-A82D-8481B4B1DC3B}" type="slidenum">
              <a:rPr lang="en-GB" smtClean="0"/>
              <a:t>9</a:t>
            </a:fld>
            <a:endParaRPr lang="en-GB"/>
          </a:p>
        </p:txBody>
      </p:sp>
    </p:spTree>
    <p:extLst>
      <p:ext uri="{BB962C8B-B14F-4D97-AF65-F5344CB8AC3E}">
        <p14:creationId xmlns:p14="http://schemas.microsoft.com/office/powerpoint/2010/main" val="1338642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0B8C1-8D21-4539-8C48-C9CD77E0CD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6885E78-006B-4BE6-918D-E3A2DE0B62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C1F60C4-7384-409F-AEDB-EC8474ADD1B2}"/>
              </a:ext>
            </a:extLst>
          </p:cNvPr>
          <p:cNvSpPr>
            <a:spLocks noGrp="1"/>
          </p:cNvSpPr>
          <p:nvPr>
            <p:ph type="dt" sz="half" idx="10"/>
          </p:nvPr>
        </p:nvSpPr>
        <p:spPr/>
        <p:txBody>
          <a:bodyPr/>
          <a:lstStyle/>
          <a:p>
            <a:fld id="{200E18D7-346C-4498-A591-F842C37E500A}" type="datetimeFigureOut">
              <a:rPr lang="en-GB" smtClean="0"/>
              <a:t>24/11/2020</a:t>
            </a:fld>
            <a:endParaRPr lang="en-GB"/>
          </a:p>
        </p:txBody>
      </p:sp>
      <p:sp>
        <p:nvSpPr>
          <p:cNvPr id="5" name="Footer Placeholder 4">
            <a:extLst>
              <a:ext uri="{FF2B5EF4-FFF2-40B4-BE49-F238E27FC236}">
                <a16:creationId xmlns:a16="http://schemas.microsoft.com/office/drawing/2014/main" id="{B6FBFEF3-80AF-4E05-A63A-7C78DEDA8C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789C26-A2E1-48A3-877F-34A921B8668F}"/>
              </a:ext>
            </a:extLst>
          </p:cNvPr>
          <p:cNvSpPr>
            <a:spLocks noGrp="1"/>
          </p:cNvSpPr>
          <p:nvPr>
            <p:ph type="sldNum" sz="quarter" idx="12"/>
          </p:nvPr>
        </p:nvSpPr>
        <p:spPr/>
        <p:txBody>
          <a:bodyPr/>
          <a:lstStyle/>
          <a:p>
            <a:fld id="{15F18E0D-6A72-4638-AAF9-7FD54E4F09A9}" type="slidenum">
              <a:rPr lang="en-GB" smtClean="0"/>
              <a:t>‹#›</a:t>
            </a:fld>
            <a:endParaRPr lang="en-GB"/>
          </a:p>
        </p:txBody>
      </p:sp>
    </p:spTree>
    <p:extLst>
      <p:ext uri="{BB962C8B-B14F-4D97-AF65-F5344CB8AC3E}">
        <p14:creationId xmlns:p14="http://schemas.microsoft.com/office/powerpoint/2010/main" val="1408918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66E33-1E01-453E-BBA1-FBA1989C800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82C8F4-4470-46A5-B06B-11B77C4F53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D0ECD0-7E98-4598-B53F-71534E9D1489}"/>
              </a:ext>
            </a:extLst>
          </p:cNvPr>
          <p:cNvSpPr>
            <a:spLocks noGrp="1"/>
          </p:cNvSpPr>
          <p:nvPr>
            <p:ph type="dt" sz="half" idx="10"/>
          </p:nvPr>
        </p:nvSpPr>
        <p:spPr/>
        <p:txBody>
          <a:bodyPr/>
          <a:lstStyle/>
          <a:p>
            <a:fld id="{200E18D7-346C-4498-A591-F842C37E500A}" type="datetimeFigureOut">
              <a:rPr lang="en-GB" smtClean="0"/>
              <a:t>24/11/2020</a:t>
            </a:fld>
            <a:endParaRPr lang="en-GB"/>
          </a:p>
        </p:txBody>
      </p:sp>
      <p:sp>
        <p:nvSpPr>
          <p:cNvPr id="5" name="Footer Placeholder 4">
            <a:extLst>
              <a:ext uri="{FF2B5EF4-FFF2-40B4-BE49-F238E27FC236}">
                <a16:creationId xmlns:a16="http://schemas.microsoft.com/office/drawing/2014/main" id="{5ABE5948-4B21-4224-85E7-ECF924E9CD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6F9FC8-8708-4983-BAE3-584278F4C890}"/>
              </a:ext>
            </a:extLst>
          </p:cNvPr>
          <p:cNvSpPr>
            <a:spLocks noGrp="1"/>
          </p:cNvSpPr>
          <p:nvPr>
            <p:ph type="sldNum" sz="quarter" idx="12"/>
          </p:nvPr>
        </p:nvSpPr>
        <p:spPr/>
        <p:txBody>
          <a:bodyPr/>
          <a:lstStyle/>
          <a:p>
            <a:fld id="{15F18E0D-6A72-4638-AAF9-7FD54E4F09A9}" type="slidenum">
              <a:rPr lang="en-GB" smtClean="0"/>
              <a:t>‹#›</a:t>
            </a:fld>
            <a:endParaRPr lang="en-GB"/>
          </a:p>
        </p:txBody>
      </p:sp>
    </p:spTree>
    <p:extLst>
      <p:ext uri="{BB962C8B-B14F-4D97-AF65-F5344CB8AC3E}">
        <p14:creationId xmlns:p14="http://schemas.microsoft.com/office/powerpoint/2010/main" val="1940868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6DE388-8B77-421E-80A4-A40ACA2E83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4422F4-70DD-4E0B-A572-8457009266B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78AFF7-F342-4445-9461-E39C472F4670}"/>
              </a:ext>
            </a:extLst>
          </p:cNvPr>
          <p:cNvSpPr>
            <a:spLocks noGrp="1"/>
          </p:cNvSpPr>
          <p:nvPr>
            <p:ph type="dt" sz="half" idx="10"/>
          </p:nvPr>
        </p:nvSpPr>
        <p:spPr/>
        <p:txBody>
          <a:bodyPr/>
          <a:lstStyle/>
          <a:p>
            <a:fld id="{200E18D7-346C-4498-A591-F842C37E500A}" type="datetimeFigureOut">
              <a:rPr lang="en-GB" smtClean="0"/>
              <a:t>24/11/2020</a:t>
            </a:fld>
            <a:endParaRPr lang="en-GB"/>
          </a:p>
        </p:txBody>
      </p:sp>
      <p:sp>
        <p:nvSpPr>
          <p:cNvPr id="5" name="Footer Placeholder 4">
            <a:extLst>
              <a:ext uri="{FF2B5EF4-FFF2-40B4-BE49-F238E27FC236}">
                <a16:creationId xmlns:a16="http://schemas.microsoft.com/office/drawing/2014/main" id="{BB3E797B-7D87-4D61-A497-BBDF6E725E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14C6E7-5021-4B2E-87E4-6A6FFD9FA5B3}"/>
              </a:ext>
            </a:extLst>
          </p:cNvPr>
          <p:cNvSpPr>
            <a:spLocks noGrp="1"/>
          </p:cNvSpPr>
          <p:nvPr>
            <p:ph type="sldNum" sz="quarter" idx="12"/>
          </p:nvPr>
        </p:nvSpPr>
        <p:spPr/>
        <p:txBody>
          <a:bodyPr/>
          <a:lstStyle/>
          <a:p>
            <a:fld id="{15F18E0D-6A72-4638-AAF9-7FD54E4F09A9}" type="slidenum">
              <a:rPr lang="en-GB" smtClean="0"/>
              <a:t>‹#›</a:t>
            </a:fld>
            <a:endParaRPr lang="en-GB"/>
          </a:p>
        </p:txBody>
      </p:sp>
    </p:spTree>
    <p:extLst>
      <p:ext uri="{BB962C8B-B14F-4D97-AF65-F5344CB8AC3E}">
        <p14:creationId xmlns:p14="http://schemas.microsoft.com/office/powerpoint/2010/main" val="1639260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D9E98-9E0E-42A4-9B44-50152E6BD0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0273AF-E6A6-4C84-AF0D-89EAE235B77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D8A99F-0787-4780-ADD8-014DB7B1BA81}"/>
              </a:ext>
            </a:extLst>
          </p:cNvPr>
          <p:cNvSpPr>
            <a:spLocks noGrp="1"/>
          </p:cNvSpPr>
          <p:nvPr>
            <p:ph type="dt" sz="half" idx="10"/>
          </p:nvPr>
        </p:nvSpPr>
        <p:spPr/>
        <p:txBody>
          <a:bodyPr/>
          <a:lstStyle/>
          <a:p>
            <a:fld id="{200E18D7-346C-4498-A591-F842C37E500A}" type="datetimeFigureOut">
              <a:rPr lang="en-GB" smtClean="0"/>
              <a:t>24/11/2020</a:t>
            </a:fld>
            <a:endParaRPr lang="en-GB"/>
          </a:p>
        </p:txBody>
      </p:sp>
      <p:sp>
        <p:nvSpPr>
          <p:cNvPr id="5" name="Footer Placeholder 4">
            <a:extLst>
              <a:ext uri="{FF2B5EF4-FFF2-40B4-BE49-F238E27FC236}">
                <a16:creationId xmlns:a16="http://schemas.microsoft.com/office/drawing/2014/main" id="{250068E1-A419-4817-8FAB-16CCC4D798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5520E4-60EA-4158-8643-B0F38094BED7}"/>
              </a:ext>
            </a:extLst>
          </p:cNvPr>
          <p:cNvSpPr>
            <a:spLocks noGrp="1"/>
          </p:cNvSpPr>
          <p:nvPr>
            <p:ph type="sldNum" sz="quarter" idx="12"/>
          </p:nvPr>
        </p:nvSpPr>
        <p:spPr/>
        <p:txBody>
          <a:bodyPr/>
          <a:lstStyle/>
          <a:p>
            <a:fld id="{15F18E0D-6A72-4638-AAF9-7FD54E4F09A9}" type="slidenum">
              <a:rPr lang="en-GB" smtClean="0"/>
              <a:t>‹#›</a:t>
            </a:fld>
            <a:endParaRPr lang="en-GB"/>
          </a:p>
        </p:txBody>
      </p:sp>
    </p:spTree>
    <p:extLst>
      <p:ext uri="{BB962C8B-B14F-4D97-AF65-F5344CB8AC3E}">
        <p14:creationId xmlns:p14="http://schemas.microsoft.com/office/powerpoint/2010/main" val="44807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FD46D-8840-4423-85E8-12FBFEC9B4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7A9F6BE-8CC8-4DC8-AB36-B9D692CB3E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3AB2593-D478-4280-944C-0C6F9DE366A4}"/>
              </a:ext>
            </a:extLst>
          </p:cNvPr>
          <p:cNvSpPr>
            <a:spLocks noGrp="1"/>
          </p:cNvSpPr>
          <p:nvPr>
            <p:ph type="dt" sz="half" idx="10"/>
          </p:nvPr>
        </p:nvSpPr>
        <p:spPr/>
        <p:txBody>
          <a:bodyPr/>
          <a:lstStyle/>
          <a:p>
            <a:fld id="{200E18D7-346C-4498-A591-F842C37E500A}" type="datetimeFigureOut">
              <a:rPr lang="en-GB" smtClean="0"/>
              <a:t>24/11/2020</a:t>
            </a:fld>
            <a:endParaRPr lang="en-GB"/>
          </a:p>
        </p:txBody>
      </p:sp>
      <p:sp>
        <p:nvSpPr>
          <p:cNvPr id="5" name="Footer Placeholder 4">
            <a:extLst>
              <a:ext uri="{FF2B5EF4-FFF2-40B4-BE49-F238E27FC236}">
                <a16:creationId xmlns:a16="http://schemas.microsoft.com/office/drawing/2014/main" id="{1C65B612-1D8D-415C-BAEB-97140DF007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216575-285A-4BAC-80CD-FC21F34AB463}"/>
              </a:ext>
            </a:extLst>
          </p:cNvPr>
          <p:cNvSpPr>
            <a:spLocks noGrp="1"/>
          </p:cNvSpPr>
          <p:nvPr>
            <p:ph type="sldNum" sz="quarter" idx="12"/>
          </p:nvPr>
        </p:nvSpPr>
        <p:spPr/>
        <p:txBody>
          <a:bodyPr/>
          <a:lstStyle/>
          <a:p>
            <a:fld id="{15F18E0D-6A72-4638-AAF9-7FD54E4F09A9}" type="slidenum">
              <a:rPr lang="en-GB" smtClean="0"/>
              <a:t>‹#›</a:t>
            </a:fld>
            <a:endParaRPr lang="en-GB"/>
          </a:p>
        </p:txBody>
      </p:sp>
    </p:spTree>
    <p:extLst>
      <p:ext uri="{BB962C8B-B14F-4D97-AF65-F5344CB8AC3E}">
        <p14:creationId xmlns:p14="http://schemas.microsoft.com/office/powerpoint/2010/main" val="1669300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C361E-10C9-4B35-909A-3897ABCF1C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DF2B91-AB16-44AE-8319-D741913A46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31A5216-CF37-4072-852E-A30CDCB4A98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FC915F1-4469-4CE6-9229-1357B9A6DEE6}"/>
              </a:ext>
            </a:extLst>
          </p:cNvPr>
          <p:cNvSpPr>
            <a:spLocks noGrp="1"/>
          </p:cNvSpPr>
          <p:nvPr>
            <p:ph type="dt" sz="half" idx="10"/>
          </p:nvPr>
        </p:nvSpPr>
        <p:spPr/>
        <p:txBody>
          <a:bodyPr/>
          <a:lstStyle/>
          <a:p>
            <a:fld id="{200E18D7-346C-4498-A591-F842C37E500A}" type="datetimeFigureOut">
              <a:rPr lang="en-GB" smtClean="0"/>
              <a:t>24/11/2020</a:t>
            </a:fld>
            <a:endParaRPr lang="en-GB"/>
          </a:p>
        </p:txBody>
      </p:sp>
      <p:sp>
        <p:nvSpPr>
          <p:cNvPr id="6" name="Footer Placeholder 5">
            <a:extLst>
              <a:ext uri="{FF2B5EF4-FFF2-40B4-BE49-F238E27FC236}">
                <a16:creationId xmlns:a16="http://schemas.microsoft.com/office/drawing/2014/main" id="{96C4176F-BD35-4978-84CB-F298540238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161448-FF02-4C89-A840-78F7E92B6E21}"/>
              </a:ext>
            </a:extLst>
          </p:cNvPr>
          <p:cNvSpPr>
            <a:spLocks noGrp="1"/>
          </p:cNvSpPr>
          <p:nvPr>
            <p:ph type="sldNum" sz="quarter" idx="12"/>
          </p:nvPr>
        </p:nvSpPr>
        <p:spPr/>
        <p:txBody>
          <a:bodyPr/>
          <a:lstStyle/>
          <a:p>
            <a:fld id="{15F18E0D-6A72-4638-AAF9-7FD54E4F09A9}" type="slidenum">
              <a:rPr lang="en-GB" smtClean="0"/>
              <a:t>‹#›</a:t>
            </a:fld>
            <a:endParaRPr lang="en-GB"/>
          </a:p>
        </p:txBody>
      </p:sp>
    </p:spTree>
    <p:extLst>
      <p:ext uri="{BB962C8B-B14F-4D97-AF65-F5344CB8AC3E}">
        <p14:creationId xmlns:p14="http://schemas.microsoft.com/office/powerpoint/2010/main" val="3951495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1EBF9-4DE0-43FE-ACB5-75B0ADE7E3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12BB49-BD24-4BF7-9686-947DACCF10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C6986E9-C74C-4E00-BB90-C643CBA4CDE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19DCD51-DBD6-4D0B-B231-27EC5FE0CD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62948E-C6C1-4DDA-8B1A-3555FE7E5DB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CC18FBD-5F24-47BC-92BA-AF472AC17C9B}"/>
              </a:ext>
            </a:extLst>
          </p:cNvPr>
          <p:cNvSpPr>
            <a:spLocks noGrp="1"/>
          </p:cNvSpPr>
          <p:nvPr>
            <p:ph type="dt" sz="half" idx="10"/>
          </p:nvPr>
        </p:nvSpPr>
        <p:spPr/>
        <p:txBody>
          <a:bodyPr/>
          <a:lstStyle/>
          <a:p>
            <a:fld id="{200E18D7-346C-4498-A591-F842C37E500A}" type="datetimeFigureOut">
              <a:rPr lang="en-GB" smtClean="0"/>
              <a:t>24/11/2020</a:t>
            </a:fld>
            <a:endParaRPr lang="en-GB"/>
          </a:p>
        </p:txBody>
      </p:sp>
      <p:sp>
        <p:nvSpPr>
          <p:cNvPr id="8" name="Footer Placeholder 7">
            <a:extLst>
              <a:ext uri="{FF2B5EF4-FFF2-40B4-BE49-F238E27FC236}">
                <a16:creationId xmlns:a16="http://schemas.microsoft.com/office/drawing/2014/main" id="{A7743B63-F900-470E-B481-0087328AD89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AC854A-74D0-4A30-8303-098E8D4B2ABF}"/>
              </a:ext>
            </a:extLst>
          </p:cNvPr>
          <p:cNvSpPr>
            <a:spLocks noGrp="1"/>
          </p:cNvSpPr>
          <p:nvPr>
            <p:ph type="sldNum" sz="quarter" idx="12"/>
          </p:nvPr>
        </p:nvSpPr>
        <p:spPr/>
        <p:txBody>
          <a:bodyPr/>
          <a:lstStyle/>
          <a:p>
            <a:fld id="{15F18E0D-6A72-4638-AAF9-7FD54E4F09A9}" type="slidenum">
              <a:rPr lang="en-GB" smtClean="0"/>
              <a:t>‹#›</a:t>
            </a:fld>
            <a:endParaRPr lang="en-GB"/>
          </a:p>
        </p:txBody>
      </p:sp>
    </p:spTree>
    <p:extLst>
      <p:ext uri="{BB962C8B-B14F-4D97-AF65-F5344CB8AC3E}">
        <p14:creationId xmlns:p14="http://schemas.microsoft.com/office/powerpoint/2010/main" val="2785569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E7C34-B3EC-48E9-9E5E-D1F699642D5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68661EA-3F21-49D7-8A34-1A9DE05B465A}"/>
              </a:ext>
            </a:extLst>
          </p:cNvPr>
          <p:cNvSpPr>
            <a:spLocks noGrp="1"/>
          </p:cNvSpPr>
          <p:nvPr>
            <p:ph type="dt" sz="half" idx="10"/>
          </p:nvPr>
        </p:nvSpPr>
        <p:spPr/>
        <p:txBody>
          <a:bodyPr/>
          <a:lstStyle/>
          <a:p>
            <a:fld id="{200E18D7-346C-4498-A591-F842C37E500A}" type="datetimeFigureOut">
              <a:rPr lang="en-GB" smtClean="0"/>
              <a:t>24/11/2020</a:t>
            </a:fld>
            <a:endParaRPr lang="en-GB"/>
          </a:p>
        </p:txBody>
      </p:sp>
      <p:sp>
        <p:nvSpPr>
          <p:cNvPr id="4" name="Footer Placeholder 3">
            <a:extLst>
              <a:ext uri="{FF2B5EF4-FFF2-40B4-BE49-F238E27FC236}">
                <a16:creationId xmlns:a16="http://schemas.microsoft.com/office/drawing/2014/main" id="{8B2C66BD-F942-43A6-BD8D-DEC5A0916B4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8FA2FF-71DB-42AD-8BDC-50A0CC6E15C0}"/>
              </a:ext>
            </a:extLst>
          </p:cNvPr>
          <p:cNvSpPr>
            <a:spLocks noGrp="1"/>
          </p:cNvSpPr>
          <p:nvPr>
            <p:ph type="sldNum" sz="quarter" idx="12"/>
          </p:nvPr>
        </p:nvSpPr>
        <p:spPr/>
        <p:txBody>
          <a:bodyPr/>
          <a:lstStyle/>
          <a:p>
            <a:fld id="{15F18E0D-6A72-4638-AAF9-7FD54E4F09A9}" type="slidenum">
              <a:rPr lang="en-GB" smtClean="0"/>
              <a:t>‹#›</a:t>
            </a:fld>
            <a:endParaRPr lang="en-GB"/>
          </a:p>
        </p:txBody>
      </p:sp>
    </p:spTree>
    <p:extLst>
      <p:ext uri="{BB962C8B-B14F-4D97-AF65-F5344CB8AC3E}">
        <p14:creationId xmlns:p14="http://schemas.microsoft.com/office/powerpoint/2010/main" val="15826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39E6C4-9C1E-4FA2-B4D2-0076D660F7E7}"/>
              </a:ext>
            </a:extLst>
          </p:cNvPr>
          <p:cNvSpPr>
            <a:spLocks noGrp="1"/>
          </p:cNvSpPr>
          <p:nvPr>
            <p:ph type="dt" sz="half" idx="10"/>
          </p:nvPr>
        </p:nvSpPr>
        <p:spPr/>
        <p:txBody>
          <a:bodyPr/>
          <a:lstStyle/>
          <a:p>
            <a:fld id="{200E18D7-346C-4498-A591-F842C37E500A}" type="datetimeFigureOut">
              <a:rPr lang="en-GB" smtClean="0"/>
              <a:t>24/11/2020</a:t>
            </a:fld>
            <a:endParaRPr lang="en-GB"/>
          </a:p>
        </p:txBody>
      </p:sp>
      <p:sp>
        <p:nvSpPr>
          <p:cNvPr id="3" name="Footer Placeholder 2">
            <a:extLst>
              <a:ext uri="{FF2B5EF4-FFF2-40B4-BE49-F238E27FC236}">
                <a16:creationId xmlns:a16="http://schemas.microsoft.com/office/drawing/2014/main" id="{9E14F52E-48DE-44C2-B560-D5E2443B4EC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8A6108B-2F8F-453C-87FD-EA690E083362}"/>
              </a:ext>
            </a:extLst>
          </p:cNvPr>
          <p:cNvSpPr>
            <a:spLocks noGrp="1"/>
          </p:cNvSpPr>
          <p:nvPr>
            <p:ph type="sldNum" sz="quarter" idx="12"/>
          </p:nvPr>
        </p:nvSpPr>
        <p:spPr/>
        <p:txBody>
          <a:bodyPr/>
          <a:lstStyle/>
          <a:p>
            <a:fld id="{15F18E0D-6A72-4638-AAF9-7FD54E4F09A9}" type="slidenum">
              <a:rPr lang="en-GB" smtClean="0"/>
              <a:t>‹#›</a:t>
            </a:fld>
            <a:endParaRPr lang="en-GB"/>
          </a:p>
        </p:txBody>
      </p:sp>
    </p:spTree>
    <p:extLst>
      <p:ext uri="{BB962C8B-B14F-4D97-AF65-F5344CB8AC3E}">
        <p14:creationId xmlns:p14="http://schemas.microsoft.com/office/powerpoint/2010/main" val="77189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FBC08-BF72-4913-966D-3FAF7BAB9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77A5129-933F-4569-BFDD-B1460395DF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17BE38C-DF4B-4AE6-B465-BB188A14F2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F00E8B-67DD-4590-A30C-07DEB35B07DD}"/>
              </a:ext>
            </a:extLst>
          </p:cNvPr>
          <p:cNvSpPr>
            <a:spLocks noGrp="1"/>
          </p:cNvSpPr>
          <p:nvPr>
            <p:ph type="dt" sz="half" idx="10"/>
          </p:nvPr>
        </p:nvSpPr>
        <p:spPr/>
        <p:txBody>
          <a:bodyPr/>
          <a:lstStyle/>
          <a:p>
            <a:fld id="{200E18D7-346C-4498-A591-F842C37E500A}" type="datetimeFigureOut">
              <a:rPr lang="en-GB" smtClean="0"/>
              <a:t>24/11/2020</a:t>
            </a:fld>
            <a:endParaRPr lang="en-GB"/>
          </a:p>
        </p:txBody>
      </p:sp>
      <p:sp>
        <p:nvSpPr>
          <p:cNvPr id="6" name="Footer Placeholder 5">
            <a:extLst>
              <a:ext uri="{FF2B5EF4-FFF2-40B4-BE49-F238E27FC236}">
                <a16:creationId xmlns:a16="http://schemas.microsoft.com/office/drawing/2014/main" id="{F85A19C8-8F1B-493B-BA66-562664C915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EB318C-8673-467A-A810-9323EB3368FF}"/>
              </a:ext>
            </a:extLst>
          </p:cNvPr>
          <p:cNvSpPr>
            <a:spLocks noGrp="1"/>
          </p:cNvSpPr>
          <p:nvPr>
            <p:ph type="sldNum" sz="quarter" idx="12"/>
          </p:nvPr>
        </p:nvSpPr>
        <p:spPr/>
        <p:txBody>
          <a:bodyPr/>
          <a:lstStyle/>
          <a:p>
            <a:fld id="{15F18E0D-6A72-4638-AAF9-7FD54E4F09A9}" type="slidenum">
              <a:rPr lang="en-GB" smtClean="0"/>
              <a:t>‹#›</a:t>
            </a:fld>
            <a:endParaRPr lang="en-GB"/>
          </a:p>
        </p:txBody>
      </p:sp>
    </p:spTree>
    <p:extLst>
      <p:ext uri="{BB962C8B-B14F-4D97-AF65-F5344CB8AC3E}">
        <p14:creationId xmlns:p14="http://schemas.microsoft.com/office/powerpoint/2010/main" val="2445192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110D4-68D0-4286-B114-9E756516BB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CF45C79-1F96-4C96-8134-2C26C845DE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117383-CB03-43BA-B5E5-F3667A4500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6B52C1-4F02-43CA-979A-533FBD82310D}"/>
              </a:ext>
            </a:extLst>
          </p:cNvPr>
          <p:cNvSpPr>
            <a:spLocks noGrp="1"/>
          </p:cNvSpPr>
          <p:nvPr>
            <p:ph type="dt" sz="half" idx="10"/>
          </p:nvPr>
        </p:nvSpPr>
        <p:spPr/>
        <p:txBody>
          <a:bodyPr/>
          <a:lstStyle/>
          <a:p>
            <a:fld id="{200E18D7-346C-4498-A591-F842C37E500A}" type="datetimeFigureOut">
              <a:rPr lang="en-GB" smtClean="0"/>
              <a:t>24/11/2020</a:t>
            </a:fld>
            <a:endParaRPr lang="en-GB"/>
          </a:p>
        </p:txBody>
      </p:sp>
      <p:sp>
        <p:nvSpPr>
          <p:cNvPr id="6" name="Footer Placeholder 5">
            <a:extLst>
              <a:ext uri="{FF2B5EF4-FFF2-40B4-BE49-F238E27FC236}">
                <a16:creationId xmlns:a16="http://schemas.microsoft.com/office/drawing/2014/main" id="{B5E89AAF-6859-4DEC-9EDB-FA288164B5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281938-1B0B-4474-B443-F78C670D7115}"/>
              </a:ext>
            </a:extLst>
          </p:cNvPr>
          <p:cNvSpPr>
            <a:spLocks noGrp="1"/>
          </p:cNvSpPr>
          <p:nvPr>
            <p:ph type="sldNum" sz="quarter" idx="12"/>
          </p:nvPr>
        </p:nvSpPr>
        <p:spPr/>
        <p:txBody>
          <a:bodyPr/>
          <a:lstStyle/>
          <a:p>
            <a:fld id="{15F18E0D-6A72-4638-AAF9-7FD54E4F09A9}" type="slidenum">
              <a:rPr lang="en-GB" smtClean="0"/>
              <a:t>‹#›</a:t>
            </a:fld>
            <a:endParaRPr lang="en-GB"/>
          </a:p>
        </p:txBody>
      </p:sp>
    </p:spTree>
    <p:extLst>
      <p:ext uri="{BB962C8B-B14F-4D97-AF65-F5344CB8AC3E}">
        <p14:creationId xmlns:p14="http://schemas.microsoft.com/office/powerpoint/2010/main" val="132738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200341-1369-4B6B-A4D9-D40C18F1D2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24C2F3-8636-4248-B260-0296B5A24D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E8AD46-0624-4EEB-A5B0-DE8A0790F1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0E18D7-346C-4498-A591-F842C37E500A}" type="datetimeFigureOut">
              <a:rPr lang="en-GB" smtClean="0"/>
              <a:t>24/11/2020</a:t>
            </a:fld>
            <a:endParaRPr lang="en-GB"/>
          </a:p>
        </p:txBody>
      </p:sp>
      <p:sp>
        <p:nvSpPr>
          <p:cNvPr id="5" name="Footer Placeholder 4">
            <a:extLst>
              <a:ext uri="{FF2B5EF4-FFF2-40B4-BE49-F238E27FC236}">
                <a16:creationId xmlns:a16="http://schemas.microsoft.com/office/drawing/2014/main" id="{9BA3EF02-54BD-4795-B2EB-CF2B949C7B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B6C95AD-9271-4515-B662-41FE2D1019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18E0D-6A72-4638-AAF9-7FD54E4F09A9}" type="slidenum">
              <a:rPr lang="en-GB" smtClean="0"/>
              <a:t>‹#›</a:t>
            </a:fld>
            <a:endParaRPr lang="en-GB"/>
          </a:p>
        </p:txBody>
      </p:sp>
    </p:spTree>
    <p:extLst>
      <p:ext uri="{BB962C8B-B14F-4D97-AF65-F5344CB8AC3E}">
        <p14:creationId xmlns:p14="http://schemas.microsoft.com/office/powerpoint/2010/main" val="2529589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ghgprotocol.org/" TargetMode="External"/><Relationship Id="rId5" Type="http://schemas.openxmlformats.org/officeDocument/2006/relationships/image" Target="../media/image9.pn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unfccc.int/climate-action/climate-neutral-now"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the-ies.org/analysis/ies-GHG-emission-targets" TargetMode="External"/><Relationship Id="rId3" Type="http://schemas.openxmlformats.org/officeDocument/2006/relationships/hyperlink" Target="https://thenaturalstep.org/approach/" TargetMode="External"/><Relationship Id="rId7" Type="http://schemas.openxmlformats.org/officeDocument/2006/relationships/hyperlink" Target="https://www.the-ies.org/news/environmental-and-sustainability-audit-2020"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ghgprotocol.org/" TargetMode="External"/><Relationship Id="rId5" Type="http://schemas.openxmlformats.org/officeDocument/2006/relationships/hyperlink" Target="https://unfccc.int/climate-action/climate-neutral-now" TargetMode="External"/><Relationship Id="rId4" Type="http://schemas.openxmlformats.org/officeDocument/2006/relationships/hyperlink" Target="https://www.pledgetonetzero.org/" TargetMode="External"/><Relationship Id="rId9" Type="http://schemas.openxmlformats.org/officeDocument/2006/relationships/image" Target="../media/image6.gif"/></Relationships>
</file>

<file path=ppt/slides/_rels/slide2.xml.rels><?xml version="1.0" encoding="UTF-8" standalone="yes"?>
<Relationships xmlns="http://schemas.openxmlformats.org/package/2006/relationships"><Relationship Id="rId8" Type="http://schemas.openxmlformats.org/officeDocument/2006/relationships/hyperlink" Target="https://thenaturalstep.org/approach/" TargetMode="External"/><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thenaturalstep.org/approach/"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pledgetonetzero.org/" TargetMode="External"/><Relationship Id="rId5" Type="http://schemas.openxmlformats.org/officeDocument/2006/relationships/image" Target="../media/image8.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www.pledgetonetzero.org/" TargetMode="External"/><Relationship Id="rId5" Type="http://schemas.openxmlformats.org/officeDocument/2006/relationships/image" Target="../media/image8.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cons.jpg"/>
          <p:cNvPicPr>
            <a:picLocks noGrp="1" noChangeAspect="1"/>
          </p:cNvPicPr>
          <p:nvPr>
            <p:ph idx="1"/>
          </p:nvPr>
        </p:nvPicPr>
        <p:blipFill>
          <a:blip r:embed="rId3" cstate="print"/>
          <a:stretch>
            <a:fillRect/>
          </a:stretch>
        </p:blipFill>
        <p:spPr>
          <a:xfrm>
            <a:off x="7584558" y="2924944"/>
            <a:ext cx="4254500" cy="3759200"/>
          </a:xfrm>
          <a:prstGeom prst="rect">
            <a:avLst/>
          </a:prstGeom>
        </p:spPr>
      </p:pic>
      <p:sp>
        <p:nvSpPr>
          <p:cNvPr id="2" name="Title 1"/>
          <p:cNvSpPr>
            <a:spLocks noGrp="1"/>
          </p:cNvSpPr>
          <p:nvPr>
            <p:ph type="title"/>
          </p:nvPr>
        </p:nvSpPr>
        <p:spPr>
          <a:xfrm>
            <a:off x="1174044" y="2924944"/>
            <a:ext cx="8831076" cy="940966"/>
          </a:xfrm>
        </p:spPr>
        <p:txBody>
          <a:bodyPr>
            <a:normAutofit/>
          </a:bodyPr>
          <a:lstStyle/>
          <a:p>
            <a:pPr algn="ctr"/>
            <a:r>
              <a:rPr lang="en-GB" sz="4900" dirty="0"/>
              <a:t>Sustainability at the IES</a:t>
            </a:r>
            <a:endParaRPr lang="en-GB" sz="2700" dirty="0"/>
          </a:p>
        </p:txBody>
      </p:sp>
    </p:spTree>
    <p:extLst>
      <p:ext uri="{BB962C8B-B14F-4D97-AF65-F5344CB8AC3E}">
        <p14:creationId xmlns:p14="http://schemas.microsoft.com/office/powerpoint/2010/main" val="3841712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B09F2-F6DB-4C99-B5BA-A690FD793DEB}"/>
              </a:ext>
            </a:extLst>
          </p:cNvPr>
          <p:cNvSpPr>
            <a:spLocks noGrp="1"/>
          </p:cNvSpPr>
          <p:nvPr>
            <p:ph type="title"/>
          </p:nvPr>
        </p:nvSpPr>
        <p:spPr>
          <a:xfrm>
            <a:off x="1136428" y="627564"/>
            <a:ext cx="7474172" cy="1325563"/>
          </a:xfrm>
        </p:spPr>
        <p:txBody>
          <a:bodyPr vert="horz" lIns="91440" tIns="45720" rIns="91440" bIns="45720" rtlCol="0" anchor="ctr">
            <a:normAutofit/>
          </a:bodyPr>
          <a:lstStyle/>
          <a:p>
            <a:r>
              <a:rPr lang="en-US" kern="1200" dirty="0">
                <a:solidFill>
                  <a:schemeClr val="tx1"/>
                </a:solidFill>
                <a:latin typeface="+mj-lt"/>
                <a:ea typeface="+mj-ea"/>
                <a:cs typeface="+mj-cs"/>
              </a:rPr>
              <a:t>Calculating GHG emissions</a:t>
            </a:r>
          </a:p>
        </p:txBody>
      </p:sp>
      <p:sp>
        <p:nvSpPr>
          <p:cNvPr id="36" name="Rectangle 3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Sustainability">
            <a:extLst>
              <a:ext uri="{FF2B5EF4-FFF2-40B4-BE49-F238E27FC236}">
                <a16:creationId xmlns:a16="http://schemas.microsoft.com/office/drawing/2014/main" id="{E1B9B529-E888-4163-B067-52B0EFE0D0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9413987" y="2857501"/>
            <a:ext cx="1142998" cy="1142998"/>
          </a:xfrm>
          <a:prstGeom prst="rect">
            <a:avLst/>
          </a:prstGeom>
        </p:spPr>
      </p:pic>
      <p:sp>
        <p:nvSpPr>
          <p:cNvPr id="12" name="Content Placeholder 8">
            <a:extLst>
              <a:ext uri="{FF2B5EF4-FFF2-40B4-BE49-F238E27FC236}">
                <a16:creationId xmlns:a16="http://schemas.microsoft.com/office/drawing/2014/main" id="{C9E9EC60-DA6F-4C38-9D24-657A50C059B8}"/>
              </a:ext>
            </a:extLst>
          </p:cNvPr>
          <p:cNvSpPr txBox="1">
            <a:spLocks/>
          </p:cNvSpPr>
          <p:nvPr/>
        </p:nvSpPr>
        <p:spPr>
          <a:xfrm>
            <a:off x="1136429" y="1574800"/>
            <a:ext cx="6466637" cy="445346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buFont typeface="Arial" panose="020B0604020202020204" pitchFamily="34" charset="0"/>
              <a:buChar char="•"/>
            </a:pPr>
            <a:r>
              <a:rPr lang="en-GB" sz="1800" b="1" i="0" dirty="0">
                <a:solidFill>
                  <a:srgbClr val="000000"/>
                </a:solidFill>
                <a:effectLst/>
                <a:latin typeface="Arial" panose="020B0604020202020204" pitchFamily="34" charset="0"/>
                <a:cs typeface="Arial" panose="020B0604020202020204" pitchFamily="34" charset="0"/>
              </a:rPr>
              <a:t>Scope 1: </a:t>
            </a:r>
            <a:r>
              <a:rPr lang="en-GB" sz="1800" b="0" i="0" dirty="0">
                <a:solidFill>
                  <a:srgbClr val="000000"/>
                </a:solidFill>
                <a:effectLst/>
                <a:latin typeface="Arial" panose="020B0604020202020204" pitchFamily="34" charset="0"/>
                <a:cs typeface="Arial" panose="020B0604020202020204" pitchFamily="34" charset="0"/>
              </a:rPr>
              <a:t>Direct GHG emissions occurring from sources that are owned or controlled by the company, for example, emissions from combustion in owned or controlled boilers, furnaces, vehicles, etc.; emissions from chemical production in owned or controlled process equipment.</a:t>
            </a:r>
          </a:p>
          <a:p>
            <a:pPr algn="l">
              <a:buFont typeface="Arial" panose="020B0604020202020204" pitchFamily="34" charset="0"/>
              <a:buChar char="•"/>
            </a:pPr>
            <a:r>
              <a:rPr lang="en-GB" sz="1800" b="1" i="0" dirty="0">
                <a:solidFill>
                  <a:srgbClr val="000000"/>
                </a:solidFill>
                <a:effectLst/>
                <a:latin typeface="Arial" panose="020B0604020202020204" pitchFamily="34" charset="0"/>
                <a:cs typeface="Arial" panose="020B0604020202020204" pitchFamily="34" charset="0"/>
              </a:rPr>
              <a:t>Scope 2: </a:t>
            </a:r>
            <a:r>
              <a:rPr lang="en-GB" sz="1800" b="0" i="0" dirty="0">
                <a:solidFill>
                  <a:srgbClr val="000000"/>
                </a:solidFill>
                <a:effectLst/>
                <a:latin typeface="Arial" panose="020B0604020202020204" pitchFamily="34" charset="0"/>
                <a:cs typeface="Arial" panose="020B0604020202020204" pitchFamily="34" charset="0"/>
              </a:rPr>
              <a:t>Indirect greenhouse gas emissions from consumption of purchased electricity, heat or steam.</a:t>
            </a:r>
          </a:p>
          <a:p>
            <a:pPr algn="l">
              <a:buFont typeface="Arial" panose="020B0604020202020204" pitchFamily="34" charset="0"/>
              <a:buChar char="•"/>
            </a:pPr>
            <a:r>
              <a:rPr lang="en-GB" sz="1800" b="1" i="0" dirty="0">
                <a:solidFill>
                  <a:srgbClr val="000000"/>
                </a:solidFill>
                <a:effectLst/>
                <a:latin typeface="Arial" panose="020B0604020202020204" pitchFamily="34" charset="0"/>
                <a:cs typeface="Arial" panose="020B0604020202020204" pitchFamily="34" charset="0"/>
              </a:rPr>
              <a:t>Scope 3: </a:t>
            </a:r>
            <a:r>
              <a:rPr lang="en-GB" sz="1800" b="0" i="0" dirty="0">
                <a:solidFill>
                  <a:srgbClr val="000000"/>
                </a:solidFill>
                <a:effectLst/>
                <a:latin typeface="Arial" panose="020B0604020202020204" pitchFamily="34" charset="0"/>
                <a:cs typeface="Arial" panose="020B0604020202020204" pitchFamily="34" charset="0"/>
              </a:rPr>
              <a:t>Other indirect emissions, such as the extraction and production of purchased materials and fuels, transport-related activities in vehicles not owned or controlled by the reporting entity, electricity-related activities (e.g. transportation and distribution losses) not covered in Scope 2, outsourced activities, waste disposal, etc.</a:t>
            </a:r>
          </a:p>
        </p:txBody>
      </p:sp>
      <p:pic>
        <p:nvPicPr>
          <p:cNvPr id="9" name="Content Placeholder 8">
            <a:extLst>
              <a:ext uri="{FF2B5EF4-FFF2-40B4-BE49-F238E27FC236}">
                <a16:creationId xmlns:a16="http://schemas.microsoft.com/office/drawing/2014/main" id="{B0ADBC38-0A9E-4442-ACA9-BA35678FFD4F}"/>
              </a:ext>
            </a:extLst>
          </p:cNvPr>
          <p:cNvPicPr>
            <a:picLocks noGrp="1" noChangeAspect="1"/>
          </p:cNvPicPr>
          <p:nvPr>
            <p:ph sz="half" idx="2"/>
          </p:nvPr>
        </p:nvPicPr>
        <p:blipFill>
          <a:blip r:embed="rId5"/>
          <a:stretch>
            <a:fillRect/>
          </a:stretch>
        </p:blipFill>
        <p:spPr>
          <a:xfrm>
            <a:off x="7193965" y="2766218"/>
            <a:ext cx="4802761" cy="1325562"/>
          </a:xfrm>
        </p:spPr>
      </p:pic>
      <p:sp>
        <p:nvSpPr>
          <p:cNvPr id="10" name="TextBox 9">
            <a:extLst>
              <a:ext uri="{FF2B5EF4-FFF2-40B4-BE49-F238E27FC236}">
                <a16:creationId xmlns:a16="http://schemas.microsoft.com/office/drawing/2014/main" id="{BD511681-BE0A-4A01-9DE9-806680304E5A}"/>
              </a:ext>
            </a:extLst>
          </p:cNvPr>
          <p:cNvSpPr txBox="1"/>
          <p:nvPr/>
        </p:nvSpPr>
        <p:spPr>
          <a:xfrm>
            <a:off x="8107953" y="6550221"/>
            <a:ext cx="1980927" cy="307777"/>
          </a:xfrm>
          <a:prstGeom prst="rect">
            <a:avLst/>
          </a:prstGeom>
          <a:noFill/>
        </p:spPr>
        <p:txBody>
          <a:bodyPr wrap="none" rtlCol="0">
            <a:spAutoFit/>
          </a:bodyPr>
          <a:lstStyle/>
          <a:p>
            <a:r>
              <a:rPr lang="en-GB" sz="1400" dirty="0">
                <a:hlinkClick r:id="rId6"/>
              </a:rPr>
              <a:t>https://ghgprotocol.org/</a:t>
            </a:r>
            <a:endParaRPr lang="en-GB" sz="1400" dirty="0"/>
          </a:p>
        </p:txBody>
      </p:sp>
    </p:spTree>
    <p:extLst>
      <p:ext uri="{BB962C8B-B14F-4D97-AF65-F5344CB8AC3E}">
        <p14:creationId xmlns:p14="http://schemas.microsoft.com/office/powerpoint/2010/main" val="232582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28">
            <a:extLst>
              <a:ext uri="{FF2B5EF4-FFF2-40B4-BE49-F238E27FC236}">
                <a16:creationId xmlns:a16="http://schemas.microsoft.com/office/drawing/2014/main" id="{3FB06A5E-C74C-4BEC-A328-88EE8B9D4DC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36502" y="2570981"/>
            <a:ext cx="1716037" cy="1716037"/>
          </a:xfrm>
          <a:prstGeom prst="rect">
            <a:avLst/>
          </a:prstGeom>
        </p:spPr>
      </p:pic>
      <p:pic>
        <p:nvPicPr>
          <p:cNvPr id="10" name="Picture 9">
            <a:extLst>
              <a:ext uri="{FF2B5EF4-FFF2-40B4-BE49-F238E27FC236}">
                <a16:creationId xmlns:a16="http://schemas.microsoft.com/office/drawing/2014/main" id="{F66ED8E6-E374-4526-AF97-321D5745FC58}"/>
              </a:ext>
            </a:extLst>
          </p:cNvPr>
          <p:cNvPicPr>
            <a:picLocks noChangeAspect="1"/>
          </p:cNvPicPr>
          <p:nvPr/>
        </p:nvPicPr>
        <p:blipFill>
          <a:blip r:embed="rId4"/>
          <a:stretch>
            <a:fillRect/>
          </a:stretch>
        </p:blipFill>
        <p:spPr>
          <a:xfrm>
            <a:off x="993183" y="0"/>
            <a:ext cx="7556579" cy="6858000"/>
          </a:xfrm>
          <a:prstGeom prst="rect">
            <a:avLst/>
          </a:prstGeom>
        </p:spPr>
      </p:pic>
    </p:spTree>
    <p:extLst>
      <p:ext uri="{BB962C8B-B14F-4D97-AF65-F5344CB8AC3E}">
        <p14:creationId xmlns:p14="http://schemas.microsoft.com/office/powerpoint/2010/main" val="852564168"/>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B09F2-F6DB-4C99-B5BA-A690FD793DEB}"/>
              </a:ext>
            </a:extLst>
          </p:cNvPr>
          <p:cNvSpPr>
            <a:spLocks noGrp="1"/>
          </p:cNvSpPr>
          <p:nvPr>
            <p:ph type="title"/>
          </p:nvPr>
        </p:nvSpPr>
        <p:spPr>
          <a:xfrm>
            <a:off x="1136428" y="627564"/>
            <a:ext cx="7474172" cy="1325563"/>
          </a:xfrm>
        </p:spPr>
        <p:txBody>
          <a:bodyPr vert="horz" lIns="91440" tIns="45720" rIns="91440" bIns="45720" rtlCol="0" anchor="ctr">
            <a:normAutofit/>
          </a:bodyPr>
          <a:lstStyle/>
          <a:p>
            <a:r>
              <a:rPr lang="en-US" kern="1200" dirty="0">
                <a:solidFill>
                  <a:schemeClr val="tx1"/>
                </a:solidFill>
                <a:latin typeface="+mj-lt"/>
                <a:ea typeface="+mj-ea"/>
                <a:cs typeface="+mj-cs"/>
              </a:rPr>
              <a:t>UNFCCC Climate Neutral Now</a:t>
            </a:r>
          </a:p>
        </p:txBody>
      </p:sp>
      <p:sp>
        <p:nvSpPr>
          <p:cNvPr id="9" name="Content Placeholder 8">
            <a:extLst>
              <a:ext uri="{FF2B5EF4-FFF2-40B4-BE49-F238E27FC236}">
                <a16:creationId xmlns:a16="http://schemas.microsoft.com/office/drawing/2014/main" id="{9C7C06BD-86A9-470E-A086-0530DC73D566}"/>
              </a:ext>
            </a:extLst>
          </p:cNvPr>
          <p:cNvSpPr>
            <a:spLocks noGrp="1"/>
          </p:cNvSpPr>
          <p:nvPr>
            <p:ph sz="half" idx="2"/>
          </p:nvPr>
        </p:nvSpPr>
        <p:spPr>
          <a:xfrm>
            <a:off x="1136429" y="2278173"/>
            <a:ext cx="6467867" cy="3263455"/>
          </a:xfrm>
        </p:spPr>
        <p:txBody>
          <a:bodyPr vert="horz" lIns="91440" tIns="45720" rIns="91440" bIns="45720" rtlCol="0" anchor="ctr">
            <a:normAutofit/>
          </a:bodyPr>
          <a:lstStyle/>
          <a:p>
            <a:pPr algn="l">
              <a:buFont typeface="+mj-lt"/>
              <a:buAutoNum type="arabicPeriod"/>
            </a:pPr>
            <a:r>
              <a:rPr lang="en-GB" sz="1600" b="0" i="0" dirty="0">
                <a:solidFill>
                  <a:srgbClr val="000000"/>
                </a:solidFill>
                <a:effectLst/>
                <a:latin typeface="Verdana" panose="020B0604030504040204" pitchFamily="34" charset="0"/>
              </a:rPr>
              <a:t>Measure and report their greenhouse gas emissions for an agreed-upon period of time</a:t>
            </a:r>
          </a:p>
          <a:p>
            <a:pPr algn="l">
              <a:buFont typeface="+mj-lt"/>
              <a:buAutoNum type="arabicPeriod"/>
            </a:pPr>
            <a:r>
              <a:rPr lang="en-GB" sz="1600" b="0" i="0" dirty="0">
                <a:solidFill>
                  <a:srgbClr val="000000"/>
                </a:solidFill>
                <a:effectLst/>
                <a:latin typeface="Verdana" panose="020B0604030504040204" pitchFamily="34" charset="0"/>
              </a:rPr>
              <a:t>Reduce their greenhouse gas emissions as much as possible</a:t>
            </a:r>
          </a:p>
          <a:p>
            <a:pPr algn="l">
              <a:buFont typeface="+mj-lt"/>
              <a:buAutoNum type="arabicPeriod"/>
            </a:pPr>
            <a:r>
              <a:rPr lang="en-GB" sz="1600" b="1" i="0" dirty="0">
                <a:solidFill>
                  <a:srgbClr val="000000"/>
                </a:solidFill>
                <a:effectLst/>
                <a:latin typeface="Verdana" panose="020B0604030504040204" pitchFamily="34" charset="0"/>
              </a:rPr>
              <a:t>Offset remaining emissions with UN Certified Emission Reductions (CERs).</a:t>
            </a:r>
          </a:p>
          <a:p>
            <a:pPr marL="0" indent="0">
              <a:buNone/>
            </a:pPr>
            <a:endParaRPr lang="en-US" sz="2400" dirty="0"/>
          </a:p>
        </p:txBody>
      </p:sp>
      <p:sp>
        <p:nvSpPr>
          <p:cNvPr id="36" name="Rectangle 3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limate Neutral Now">
            <a:extLst>
              <a:ext uri="{FF2B5EF4-FFF2-40B4-BE49-F238E27FC236}">
                <a16:creationId xmlns:a16="http://schemas.microsoft.com/office/drawing/2014/main" id="{884DA7CC-0F36-45CB-BFB9-4A9B458A5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6736" y="2300286"/>
            <a:ext cx="2857500" cy="22574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6EA0C2A-116D-466E-82DF-73F7C3C049A5}"/>
              </a:ext>
            </a:extLst>
          </p:cNvPr>
          <p:cNvSpPr txBox="1"/>
          <p:nvPr/>
        </p:nvSpPr>
        <p:spPr>
          <a:xfrm>
            <a:off x="4873514" y="6517981"/>
            <a:ext cx="6096000" cy="369332"/>
          </a:xfrm>
          <a:prstGeom prst="rect">
            <a:avLst/>
          </a:prstGeom>
          <a:noFill/>
        </p:spPr>
        <p:txBody>
          <a:bodyPr wrap="square">
            <a:spAutoFit/>
          </a:bodyPr>
          <a:lstStyle/>
          <a:p>
            <a:r>
              <a:rPr lang="en-US" sz="1800" dirty="0">
                <a:hlinkClick r:id="rId4"/>
              </a:rPr>
              <a:t>https://unfccc.int/climate-action/climate-neutral-now</a:t>
            </a:r>
            <a:endParaRPr lang="en-US" sz="1800" dirty="0"/>
          </a:p>
        </p:txBody>
      </p:sp>
    </p:spTree>
    <p:extLst>
      <p:ext uri="{BB962C8B-B14F-4D97-AF65-F5344CB8AC3E}">
        <p14:creationId xmlns:p14="http://schemas.microsoft.com/office/powerpoint/2010/main" val="439099321"/>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B09F2-F6DB-4C99-B5BA-A690FD793DEB}"/>
              </a:ext>
            </a:extLst>
          </p:cNvPr>
          <p:cNvSpPr>
            <a:spLocks noGrp="1"/>
          </p:cNvSpPr>
          <p:nvPr>
            <p:ph type="title"/>
          </p:nvPr>
        </p:nvSpPr>
        <p:spPr>
          <a:xfrm>
            <a:off x="1136428" y="627564"/>
            <a:ext cx="7474172" cy="1325563"/>
          </a:xfrm>
        </p:spPr>
        <p:txBody>
          <a:bodyPr vert="horz" lIns="91440" tIns="45720" rIns="91440" bIns="45720" rtlCol="0" anchor="ctr">
            <a:normAutofit/>
          </a:bodyPr>
          <a:lstStyle/>
          <a:p>
            <a:r>
              <a:rPr lang="en-US" kern="1200" dirty="0">
                <a:solidFill>
                  <a:schemeClr val="tx1"/>
                </a:solidFill>
                <a:latin typeface="+mj-lt"/>
                <a:ea typeface="+mj-ea"/>
                <a:cs typeface="+mj-cs"/>
              </a:rPr>
              <a:t>Links</a:t>
            </a:r>
          </a:p>
        </p:txBody>
      </p:sp>
      <p:sp>
        <p:nvSpPr>
          <p:cNvPr id="9" name="Content Placeholder 8">
            <a:extLst>
              <a:ext uri="{FF2B5EF4-FFF2-40B4-BE49-F238E27FC236}">
                <a16:creationId xmlns:a16="http://schemas.microsoft.com/office/drawing/2014/main" id="{9C7C06BD-86A9-470E-A086-0530DC73D566}"/>
              </a:ext>
            </a:extLst>
          </p:cNvPr>
          <p:cNvSpPr>
            <a:spLocks noGrp="1"/>
          </p:cNvSpPr>
          <p:nvPr>
            <p:ph sz="half" idx="2"/>
          </p:nvPr>
        </p:nvSpPr>
        <p:spPr>
          <a:xfrm>
            <a:off x="1136429" y="2278173"/>
            <a:ext cx="7474171" cy="3263455"/>
          </a:xfrm>
        </p:spPr>
        <p:txBody>
          <a:bodyPr vert="horz" lIns="91440" tIns="45720" rIns="91440" bIns="45720" rtlCol="0" anchor="ctr">
            <a:normAutofit/>
          </a:bodyPr>
          <a:lstStyle/>
          <a:p>
            <a:r>
              <a:rPr lang="en-US" sz="2400" dirty="0"/>
              <a:t>Natural Step - </a:t>
            </a:r>
            <a:r>
              <a:rPr lang="en-US" sz="2400" dirty="0">
                <a:hlinkClick r:id="rId3"/>
              </a:rPr>
              <a:t>https://thenaturalstep.org/approach/</a:t>
            </a:r>
            <a:endParaRPr lang="en-US" sz="2400" dirty="0"/>
          </a:p>
          <a:p>
            <a:r>
              <a:rPr lang="en-US" sz="2400" dirty="0"/>
              <a:t>Pledge to Net Zero - </a:t>
            </a:r>
            <a:r>
              <a:rPr lang="en-US" sz="2400" dirty="0">
                <a:hlinkClick r:id="rId4"/>
              </a:rPr>
              <a:t>https://www.pledgetonetzero.org/</a:t>
            </a:r>
            <a:endParaRPr lang="en-US" sz="2400" dirty="0"/>
          </a:p>
          <a:p>
            <a:r>
              <a:rPr lang="en-US" sz="2400" dirty="0"/>
              <a:t>UNFCCC Climate Neutral Now - </a:t>
            </a:r>
            <a:r>
              <a:rPr lang="en-US" sz="2400" dirty="0">
                <a:hlinkClick r:id="rId5"/>
              </a:rPr>
              <a:t>https://unfccc.int/climate-action/climate-neutral-now</a:t>
            </a:r>
            <a:endParaRPr lang="en-US" sz="2400" dirty="0"/>
          </a:p>
          <a:p>
            <a:r>
              <a:rPr lang="en-US" sz="2400" dirty="0"/>
              <a:t>GHG Protocol - </a:t>
            </a:r>
            <a:r>
              <a:rPr lang="en-US" sz="2400" dirty="0">
                <a:hlinkClick r:id="rId6"/>
              </a:rPr>
              <a:t>https://ghgprotocol.org/</a:t>
            </a:r>
            <a:endParaRPr lang="en-US" sz="2400" dirty="0"/>
          </a:p>
          <a:p>
            <a:r>
              <a:rPr lang="en-US" sz="2400" dirty="0"/>
              <a:t>IES - </a:t>
            </a:r>
            <a:r>
              <a:rPr lang="en-US" sz="2400" dirty="0">
                <a:hlinkClick r:id="rId7"/>
              </a:rPr>
              <a:t>https://www.the-ies.org/news/environmental-and-sustainability-audit-2020</a:t>
            </a:r>
            <a:r>
              <a:rPr lang="en-US" sz="2400" dirty="0"/>
              <a:t> &amp; </a:t>
            </a:r>
            <a:r>
              <a:rPr lang="en-US" sz="2400" dirty="0">
                <a:hlinkClick r:id="rId8"/>
              </a:rPr>
              <a:t>https://www.the-ies.org/analysis/ies-GHG-emission-targets</a:t>
            </a:r>
            <a:endParaRPr lang="en-US" sz="2400" dirty="0"/>
          </a:p>
          <a:p>
            <a:endParaRPr lang="en-US" sz="2400" dirty="0"/>
          </a:p>
          <a:p>
            <a:endParaRPr lang="en-US" sz="2400" dirty="0"/>
          </a:p>
        </p:txBody>
      </p:sp>
      <p:sp>
        <p:nvSpPr>
          <p:cNvPr id="36" name="Rectangle 3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8">
            <a:extLst>
              <a:ext uri="{FF2B5EF4-FFF2-40B4-BE49-F238E27FC236}">
                <a16:creationId xmlns:a16="http://schemas.microsoft.com/office/drawing/2014/main" id="{54EE53C0-EB39-4170-B8FA-1F815A76FF2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9136502" y="2570981"/>
            <a:ext cx="1716037" cy="1716037"/>
          </a:xfrm>
          <a:prstGeom prst="rect">
            <a:avLst/>
          </a:prstGeom>
        </p:spPr>
      </p:pic>
    </p:spTree>
    <p:extLst>
      <p:ext uri="{BB962C8B-B14F-4D97-AF65-F5344CB8AC3E}">
        <p14:creationId xmlns:p14="http://schemas.microsoft.com/office/powerpoint/2010/main" val="910916305"/>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B09F2-F6DB-4C99-B5BA-A690FD793DEB}"/>
              </a:ext>
            </a:extLst>
          </p:cNvPr>
          <p:cNvSpPr>
            <a:spLocks noGrp="1"/>
          </p:cNvSpPr>
          <p:nvPr>
            <p:ph type="title"/>
          </p:nvPr>
        </p:nvSpPr>
        <p:spPr>
          <a:xfrm>
            <a:off x="1136428" y="627564"/>
            <a:ext cx="7474172" cy="1325563"/>
          </a:xfrm>
        </p:spPr>
        <p:txBody>
          <a:bodyPr vert="horz" lIns="91440" tIns="45720" rIns="91440" bIns="45720" rtlCol="0" anchor="ctr">
            <a:normAutofit/>
          </a:bodyPr>
          <a:lstStyle/>
          <a:p>
            <a:r>
              <a:rPr lang="en-US" kern="1200" dirty="0">
                <a:solidFill>
                  <a:schemeClr val="tx1"/>
                </a:solidFill>
                <a:latin typeface="+mj-lt"/>
                <a:ea typeface="+mj-ea"/>
                <a:cs typeface="+mj-cs"/>
              </a:rPr>
              <a:t>Sustainability Principles</a:t>
            </a:r>
          </a:p>
        </p:txBody>
      </p:sp>
      <p:sp>
        <p:nvSpPr>
          <p:cNvPr id="9" name="Content Placeholder 8">
            <a:extLst>
              <a:ext uri="{FF2B5EF4-FFF2-40B4-BE49-F238E27FC236}">
                <a16:creationId xmlns:a16="http://schemas.microsoft.com/office/drawing/2014/main" id="{9C7C06BD-86A9-470E-A086-0530DC73D566}"/>
              </a:ext>
            </a:extLst>
          </p:cNvPr>
          <p:cNvSpPr>
            <a:spLocks noGrp="1"/>
          </p:cNvSpPr>
          <p:nvPr>
            <p:ph sz="half" idx="2"/>
          </p:nvPr>
        </p:nvSpPr>
        <p:spPr>
          <a:xfrm>
            <a:off x="1136429" y="2278173"/>
            <a:ext cx="6467867" cy="3263455"/>
          </a:xfrm>
        </p:spPr>
        <p:txBody>
          <a:bodyPr vert="horz" lIns="91440" tIns="45720" rIns="91440" bIns="45720" rtlCol="0" anchor="ctr">
            <a:normAutofit fontScale="70000" lnSpcReduction="20000"/>
          </a:bodyPr>
          <a:lstStyle/>
          <a:p>
            <a:pPr marL="0" marR="0" lvl="0" indent="0" defTabSz="914400" rtl="0" eaLnBrk="0" fontAlgn="base" latinLnBrk="0" hangingPunct="0">
              <a:lnSpc>
                <a:spcPct val="100000"/>
              </a:lnSpc>
              <a:spcBef>
                <a:spcPct val="0"/>
              </a:spcBef>
              <a:spcAft>
                <a:spcPct val="0"/>
              </a:spcAft>
              <a:buClrTx/>
              <a:buSzTx/>
              <a:buFontTx/>
              <a:buNone/>
              <a:tabLst/>
            </a:pPr>
            <a:r>
              <a:rPr lang="en-GB" altLang="en-US" sz="2400" dirty="0"/>
              <a:t>“In a sustainable society, nature is not subject to systematically increasing…</a:t>
            </a:r>
            <a:r>
              <a:rPr lang="en-US" altLang="en-US" sz="2400" dirty="0"/>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dirty="0"/>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dirty="0"/>
              <a:t>1… concentrations of substances from the earth’s crust (such as fossil CO2, heavy metals and minerals)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dirty="0"/>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dirty="0"/>
              <a:t>2… concentrations of substances produced by society (such as antibiotics and endocrine disruptors)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dirty="0"/>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dirty="0"/>
              <a:t>3… degradation by physical means (such as deforestation and draining of groundwater tables).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dirty="0"/>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dirty="0"/>
              <a:t>4. And in that society there are no structural obstacles to people’s health, influence, competence, impartiality and meaning.”</a:t>
            </a:r>
            <a:endParaRPr lang="en-US" sz="2400" dirty="0"/>
          </a:p>
        </p:txBody>
      </p:sp>
      <p:sp>
        <p:nvSpPr>
          <p:cNvPr id="36" name="Rectangle 3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descr="SP1">
            <a:extLst>
              <a:ext uri="{FF2B5EF4-FFF2-40B4-BE49-F238E27FC236}">
                <a16:creationId xmlns:a16="http://schemas.microsoft.com/office/drawing/2014/main" id="{DE577D61-8048-4E58-8400-E04E633794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958" y="2381249"/>
            <a:ext cx="10858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A2D4EE3-B641-4DAB-B646-FD6D73F439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17" y="3386025"/>
            <a:ext cx="10858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EA1718D3-EC28-46FF-B1A2-B199115EB1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4296" y="3988926"/>
            <a:ext cx="1085851"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8C52450-6DCD-4E70-A7A0-675672A143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250" y="4911115"/>
            <a:ext cx="1085851" cy="1076325"/>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28">
            <a:extLst>
              <a:ext uri="{FF2B5EF4-FFF2-40B4-BE49-F238E27FC236}">
                <a16:creationId xmlns:a16="http://schemas.microsoft.com/office/drawing/2014/main" id="{280F7C7E-705B-49EF-A824-A5CCCA38C63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136502" y="2570981"/>
            <a:ext cx="1716037" cy="1716037"/>
          </a:xfrm>
          <a:prstGeom prst="rect">
            <a:avLst/>
          </a:prstGeom>
        </p:spPr>
      </p:pic>
      <p:sp>
        <p:nvSpPr>
          <p:cNvPr id="3" name="TextBox 2">
            <a:extLst>
              <a:ext uri="{FF2B5EF4-FFF2-40B4-BE49-F238E27FC236}">
                <a16:creationId xmlns:a16="http://schemas.microsoft.com/office/drawing/2014/main" id="{52A7A875-2C72-4B60-B56B-C94C9DD3485C}"/>
              </a:ext>
            </a:extLst>
          </p:cNvPr>
          <p:cNvSpPr txBox="1"/>
          <p:nvPr/>
        </p:nvSpPr>
        <p:spPr>
          <a:xfrm>
            <a:off x="6447691" y="6460962"/>
            <a:ext cx="3739661" cy="646331"/>
          </a:xfrm>
          <a:prstGeom prst="rect">
            <a:avLst/>
          </a:prstGeom>
          <a:noFill/>
        </p:spPr>
        <p:txBody>
          <a:bodyPr wrap="square">
            <a:spAutoFit/>
          </a:bodyPr>
          <a:lstStyle/>
          <a:p>
            <a:r>
              <a:rPr lang="en-GB" dirty="0">
                <a:hlinkClick r:id="rId8"/>
              </a:rPr>
              <a:t>https://thenaturalstep.org/approach/</a:t>
            </a:r>
            <a:endParaRPr lang="en-GB" dirty="0"/>
          </a:p>
          <a:p>
            <a:endParaRPr lang="en-GB" dirty="0"/>
          </a:p>
        </p:txBody>
      </p:sp>
    </p:spTree>
    <p:extLst>
      <p:ext uri="{BB962C8B-B14F-4D97-AF65-F5344CB8AC3E}">
        <p14:creationId xmlns:p14="http://schemas.microsoft.com/office/powerpoint/2010/main" val="339471838"/>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B09F2-F6DB-4C99-B5BA-A690FD793DEB}"/>
              </a:ext>
            </a:extLst>
          </p:cNvPr>
          <p:cNvSpPr>
            <a:spLocks noGrp="1"/>
          </p:cNvSpPr>
          <p:nvPr>
            <p:ph type="title"/>
          </p:nvPr>
        </p:nvSpPr>
        <p:spPr>
          <a:xfrm>
            <a:off x="1136428" y="627564"/>
            <a:ext cx="7474172" cy="1325563"/>
          </a:xfrm>
        </p:spPr>
        <p:txBody>
          <a:bodyPr vert="horz" lIns="91440" tIns="45720" rIns="91440" bIns="45720" rtlCol="0" anchor="ctr">
            <a:normAutofit/>
          </a:bodyPr>
          <a:lstStyle/>
          <a:p>
            <a:r>
              <a:rPr lang="en-US" kern="1200" dirty="0">
                <a:solidFill>
                  <a:schemeClr val="tx1"/>
                </a:solidFill>
                <a:latin typeface="+mj-lt"/>
                <a:ea typeface="+mj-ea"/>
                <a:cs typeface="+mj-cs"/>
              </a:rPr>
              <a:t>Becoming sustainable</a:t>
            </a:r>
          </a:p>
        </p:txBody>
      </p:sp>
      <p:sp>
        <p:nvSpPr>
          <p:cNvPr id="9" name="Content Placeholder 8">
            <a:extLst>
              <a:ext uri="{FF2B5EF4-FFF2-40B4-BE49-F238E27FC236}">
                <a16:creationId xmlns:a16="http://schemas.microsoft.com/office/drawing/2014/main" id="{9C7C06BD-86A9-470E-A086-0530DC73D566}"/>
              </a:ext>
            </a:extLst>
          </p:cNvPr>
          <p:cNvSpPr>
            <a:spLocks noGrp="1"/>
          </p:cNvSpPr>
          <p:nvPr>
            <p:ph sz="half" idx="2"/>
          </p:nvPr>
        </p:nvSpPr>
        <p:spPr>
          <a:xfrm>
            <a:off x="1136429" y="2278173"/>
            <a:ext cx="6467867" cy="3263455"/>
          </a:xfrm>
        </p:spPr>
        <p:txBody>
          <a:bodyPr vert="horz" lIns="91440" tIns="45720" rIns="91440" bIns="45720" rtlCol="0" anchor="ctr">
            <a:normAutofit/>
          </a:bodyPr>
          <a:lstStyle/>
          <a:p>
            <a:pPr eaLnBrk="0" fontAlgn="base" hangingPunct="0">
              <a:lnSpc>
                <a:spcPct val="100000"/>
              </a:lnSpc>
              <a:spcBef>
                <a:spcPct val="0"/>
              </a:spcBef>
              <a:spcAft>
                <a:spcPct val="0"/>
              </a:spcAft>
            </a:pPr>
            <a:r>
              <a:rPr lang="en-GB" altLang="en-US" sz="2400" dirty="0">
                <a:latin typeface="Arial" panose="020B0604020202020204" pitchFamily="34" charset="0"/>
                <a:cs typeface="Arial" panose="020B0604020202020204" pitchFamily="34" charset="0"/>
              </a:rPr>
              <a:t>A – Awareness</a:t>
            </a:r>
          </a:p>
          <a:p>
            <a:pPr eaLnBrk="0" fontAlgn="base" hangingPunct="0">
              <a:lnSpc>
                <a:spcPct val="100000"/>
              </a:lnSpc>
              <a:spcBef>
                <a:spcPct val="0"/>
              </a:spcBef>
              <a:spcAft>
                <a:spcPct val="0"/>
              </a:spcAft>
            </a:pPr>
            <a:r>
              <a:rPr lang="en-GB" altLang="en-US" sz="2400" dirty="0">
                <a:latin typeface="Arial" panose="020B0604020202020204" pitchFamily="34" charset="0"/>
                <a:cs typeface="Arial" panose="020B0604020202020204" pitchFamily="34" charset="0"/>
              </a:rPr>
              <a:t>B – Baseline Assessment</a:t>
            </a:r>
          </a:p>
          <a:p>
            <a:pPr eaLnBrk="0" fontAlgn="base" hangingPunct="0">
              <a:lnSpc>
                <a:spcPct val="100000"/>
              </a:lnSpc>
              <a:spcBef>
                <a:spcPct val="0"/>
              </a:spcBef>
              <a:spcAft>
                <a:spcPct val="0"/>
              </a:spcAft>
            </a:pPr>
            <a:r>
              <a:rPr lang="en-GB" altLang="en-US" sz="2400" dirty="0">
                <a:latin typeface="Arial" panose="020B0604020202020204" pitchFamily="34" charset="0"/>
                <a:cs typeface="Arial" panose="020B0604020202020204" pitchFamily="34" charset="0"/>
              </a:rPr>
              <a:t>C – Creative Solution</a:t>
            </a:r>
          </a:p>
          <a:p>
            <a:pPr eaLnBrk="0" fontAlgn="base" hangingPunct="0">
              <a:lnSpc>
                <a:spcPct val="100000"/>
              </a:lnSpc>
              <a:spcBef>
                <a:spcPct val="0"/>
              </a:spcBef>
              <a:spcAft>
                <a:spcPct val="0"/>
              </a:spcAft>
            </a:pPr>
            <a:r>
              <a:rPr lang="en-GB" altLang="en-US" sz="2400" dirty="0">
                <a:latin typeface="Arial" panose="020B0604020202020204" pitchFamily="34" charset="0"/>
                <a:cs typeface="Arial" panose="020B0604020202020204" pitchFamily="34" charset="0"/>
              </a:rPr>
              <a:t>D – Devising a Plan</a:t>
            </a:r>
            <a:br>
              <a:rPr lang="en-GB" altLang="en-US" sz="2400" dirty="0">
                <a:latin typeface="Arial" panose="020B0604020202020204" pitchFamily="34" charset="0"/>
                <a:cs typeface="Arial" panose="020B0604020202020204" pitchFamily="34" charset="0"/>
              </a:rPr>
            </a:br>
            <a:endParaRPr lang="en-GB" altLang="en-US" sz="2400" dirty="0">
              <a:latin typeface="Arial" panose="020B0604020202020204" pitchFamily="34" charset="0"/>
              <a:cs typeface="Arial" panose="020B0604020202020204" pitchFamily="34" charset="0"/>
            </a:endParaRPr>
          </a:p>
        </p:txBody>
      </p:sp>
      <p:sp>
        <p:nvSpPr>
          <p:cNvPr id="36" name="Rectangle 3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8">
            <a:extLst>
              <a:ext uri="{FF2B5EF4-FFF2-40B4-BE49-F238E27FC236}">
                <a16:creationId xmlns:a16="http://schemas.microsoft.com/office/drawing/2014/main" id="{C3C10AED-4DCD-4B31-B656-E880C384F02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36502" y="2570981"/>
            <a:ext cx="1716037" cy="1716037"/>
          </a:xfrm>
          <a:prstGeom prst="rect">
            <a:avLst/>
          </a:prstGeom>
        </p:spPr>
      </p:pic>
      <p:sp>
        <p:nvSpPr>
          <p:cNvPr id="4" name="TextBox 3">
            <a:extLst>
              <a:ext uri="{FF2B5EF4-FFF2-40B4-BE49-F238E27FC236}">
                <a16:creationId xmlns:a16="http://schemas.microsoft.com/office/drawing/2014/main" id="{96D441E4-4109-4C96-B411-E74AC27F5592}"/>
              </a:ext>
            </a:extLst>
          </p:cNvPr>
          <p:cNvSpPr txBox="1"/>
          <p:nvPr/>
        </p:nvSpPr>
        <p:spPr>
          <a:xfrm>
            <a:off x="6447691" y="6460962"/>
            <a:ext cx="3739661" cy="646331"/>
          </a:xfrm>
          <a:prstGeom prst="rect">
            <a:avLst/>
          </a:prstGeom>
          <a:noFill/>
        </p:spPr>
        <p:txBody>
          <a:bodyPr wrap="square">
            <a:spAutoFit/>
          </a:bodyPr>
          <a:lstStyle/>
          <a:p>
            <a:r>
              <a:rPr lang="en-GB" dirty="0">
                <a:hlinkClick r:id="rId4"/>
              </a:rPr>
              <a:t>https://thenaturalstep.org/approach/</a:t>
            </a:r>
            <a:endParaRPr lang="en-GB" dirty="0"/>
          </a:p>
          <a:p>
            <a:endParaRPr lang="en-GB" dirty="0"/>
          </a:p>
        </p:txBody>
      </p:sp>
    </p:spTree>
    <p:extLst>
      <p:ext uri="{BB962C8B-B14F-4D97-AF65-F5344CB8AC3E}">
        <p14:creationId xmlns:p14="http://schemas.microsoft.com/office/powerpoint/2010/main" val="59382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B09F2-F6DB-4C99-B5BA-A690FD793DEB}"/>
              </a:ext>
            </a:extLst>
          </p:cNvPr>
          <p:cNvSpPr>
            <a:spLocks noGrp="1"/>
          </p:cNvSpPr>
          <p:nvPr>
            <p:ph type="title"/>
          </p:nvPr>
        </p:nvSpPr>
        <p:spPr>
          <a:xfrm>
            <a:off x="1136428" y="627564"/>
            <a:ext cx="7474172" cy="1325563"/>
          </a:xfrm>
        </p:spPr>
        <p:txBody>
          <a:bodyPr vert="horz" lIns="91440" tIns="45720" rIns="91440" bIns="45720" rtlCol="0" anchor="ctr">
            <a:normAutofit/>
          </a:bodyPr>
          <a:lstStyle/>
          <a:p>
            <a:r>
              <a:rPr lang="en-US" kern="1200" dirty="0">
                <a:solidFill>
                  <a:schemeClr val="tx1"/>
                </a:solidFill>
                <a:latin typeface="+mj-lt"/>
                <a:ea typeface="+mj-ea"/>
                <a:cs typeface="+mj-cs"/>
              </a:rPr>
              <a:t>Assessment</a:t>
            </a:r>
          </a:p>
        </p:txBody>
      </p:sp>
      <p:sp>
        <p:nvSpPr>
          <p:cNvPr id="9" name="Content Placeholder 8">
            <a:extLst>
              <a:ext uri="{FF2B5EF4-FFF2-40B4-BE49-F238E27FC236}">
                <a16:creationId xmlns:a16="http://schemas.microsoft.com/office/drawing/2014/main" id="{9C7C06BD-86A9-470E-A086-0530DC73D566}"/>
              </a:ext>
            </a:extLst>
          </p:cNvPr>
          <p:cNvSpPr>
            <a:spLocks noGrp="1"/>
          </p:cNvSpPr>
          <p:nvPr>
            <p:ph sz="half" idx="2"/>
          </p:nvPr>
        </p:nvSpPr>
        <p:spPr>
          <a:xfrm>
            <a:off x="1136429" y="2278173"/>
            <a:ext cx="6467867" cy="3263455"/>
          </a:xfrm>
        </p:spPr>
        <p:txBody>
          <a:bodyPr vert="horz" lIns="91440" tIns="45720" rIns="91440" bIns="45720" rtlCol="0" anchor="ctr">
            <a:normAutofit fontScale="92500" lnSpcReduction="20000"/>
          </a:bodyPr>
          <a:lstStyle/>
          <a:p>
            <a:pPr marL="0" indent="0">
              <a:buNone/>
            </a:pPr>
            <a:r>
              <a:rPr lang="en-US" sz="2400" dirty="0">
                <a:latin typeface="Arial" panose="020B0604020202020204" pitchFamily="34" charset="0"/>
                <a:cs typeface="Arial" panose="020B0604020202020204" pitchFamily="34" charset="0"/>
              </a:rPr>
              <a:t>Key areas:</a:t>
            </a:r>
          </a:p>
          <a:p>
            <a:r>
              <a:rPr lang="en-US" sz="2400" dirty="0">
                <a:latin typeface="Arial" panose="020B0604020202020204" pitchFamily="34" charset="0"/>
                <a:cs typeface="Arial" panose="020B0604020202020204" pitchFamily="34" charset="0"/>
              </a:rPr>
              <a:t>Energy and lighting</a:t>
            </a:r>
          </a:p>
          <a:p>
            <a:r>
              <a:rPr lang="en-US" sz="2400" dirty="0">
                <a:latin typeface="Arial" panose="020B0604020202020204" pitchFamily="34" charset="0"/>
                <a:cs typeface="Arial" panose="020B0604020202020204" pitchFamily="34" charset="0"/>
              </a:rPr>
              <a:t>Equipment and consumables</a:t>
            </a:r>
          </a:p>
          <a:p>
            <a:r>
              <a:rPr lang="en-US" sz="2400" dirty="0">
                <a:latin typeface="Arial" panose="020B0604020202020204" pitchFamily="34" charset="0"/>
                <a:cs typeface="Arial" panose="020B0604020202020204" pitchFamily="34" charset="0"/>
              </a:rPr>
              <a:t>Food and waste</a:t>
            </a:r>
          </a:p>
          <a:p>
            <a:r>
              <a:rPr lang="en-US" sz="2400" dirty="0">
                <a:latin typeface="Arial" panose="020B0604020202020204" pitchFamily="34" charset="0"/>
                <a:cs typeface="Arial" panose="020B0604020202020204" pitchFamily="34" charset="0"/>
              </a:rPr>
              <a:t>Supplies and suppliers</a:t>
            </a:r>
          </a:p>
          <a:p>
            <a:r>
              <a:rPr lang="en-US" sz="2400" dirty="0">
                <a:latin typeface="Arial" panose="020B0604020202020204" pitchFamily="34" charset="0"/>
                <a:cs typeface="Arial" panose="020B0604020202020204" pitchFamily="34" charset="0"/>
              </a:rPr>
              <a:t>Business travel and commuting</a:t>
            </a:r>
          </a:p>
          <a:p>
            <a:r>
              <a:rPr lang="en-US" sz="2400" dirty="0">
                <a:latin typeface="Arial" panose="020B0604020202020204" pitchFamily="34" charset="0"/>
                <a:cs typeface="Arial" panose="020B0604020202020204" pitchFamily="34" charset="0"/>
              </a:rPr>
              <a:t>Equity</a:t>
            </a:r>
          </a:p>
          <a:p>
            <a:r>
              <a:rPr lang="en-US" sz="2400" dirty="0">
                <a:latin typeface="Arial" panose="020B0604020202020204" pitchFamily="34" charset="0"/>
                <a:cs typeface="Arial" panose="020B0604020202020204" pitchFamily="34" charset="0"/>
              </a:rPr>
              <a:t>Access</a:t>
            </a:r>
          </a:p>
          <a:p>
            <a:r>
              <a:rPr lang="en-US" sz="2400" dirty="0">
                <a:latin typeface="Arial" panose="020B0604020202020204" pitchFamily="34" charset="0"/>
                <a:cs typeface="Arial" panose="020B0604020202020204" pitchFamily="34" charset="0"/>
              </a:rPr>
              <a:t>Engagement</a:t>
            </a:r>
          </a:p>
        </p:txBody>
      </p:sp>
      <p:sp>
        <p:nvSpPr>
          <p:cNvPr id="36" name="Rectangle 3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8">
            <a:extLst>
              <a:ext uri="{FF2B5EF4-FFF2-40B4-BE49-F238E27FC236}">
                <a16:creationId xmlns:a16="http://schemas.microsoft.com/office/drawing/2014/main" id="{C31C5612-B469-4A4E-90D1-733EC96BD9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36502" y="2570981"/>
            <a:ext cx="1716037" cy="1716037"/>
          </a:xfrm>
          <a:prstGeom prst="rect">
            <a:avLst/>
          </a:prstGeom>
        </p:spPr>
      </p:pic>
    </p:spTree>
    <p:extLst>
      <p:ext uri="{BB962C8B-B14F-4D97-AF65-F5344CB8AC3E}">
        <p14:creationId xmlns:p14="http://schemas.microsoft.com/office/powerpoint/2010/main" val="2047064919"/>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B09F2-F6DB-4C99-B5BA-A690FD793DEB}"/>
              </a:ext>
            </a:extLst>
          </p:cNvPr>
          <p:cNvSpPr>
            <a:spLocks noGrp="1"/>
          </p:cNvSpPr>
          <p:nvPr>
            <p:ph type="title"/>
          </p:nvPr>
        </p:nvSpPr>
        <p:spPr>
          <a:xfrm>
            <a:off x="1136428" y="627564"/>
            <a:ext cx="7474172" cy="1325563"/>
          </a:xfrm>
        </p:spPr>
        <p:txBody>
          <a:bodyPr vert="horz" lIns="91440" tIns="45720" rIns="91440" bIns="45720" rtlCol="0" anchor="ctr">
            <a:normAutofit/>
          </a:bodyPr>
          <a:lstStyle/>
          <a:p>
            <a:r>
              <a:rPr lang="en-US" kern="1200" dirty="0">
                <a:solidFill>
                  <a:schemeClr val="tx1"/>
                </a:solidFill>
                <a:latin typeface="+mj-lt"/>
                <a:ea typeface="+mj-ea"/>
                <a:cs typeface="+mj-cs"/>
              </a:rPr>
              <a:t>Actions already taken</a:t>
            </a:r>
          </a:p>
        </p:txBody>
      </p:sp>
      <p:sp>
        <p:nvSpPr>
          <p:cNvPr id="9" name="Content Placeholder 8">
            <a:extLst>
              <a:ext uri="{FF2B5EF4-FFF2-40B4-BE49-F238E27FC236}">
                <a16:creationId xmlns:a16="http://schemas.microsoft.com/office/drawing/2014/main" id="{9C7C06BD-86A9-470E-A086-0530DC73D566}"/>
              </a:ext>
            </a:extLst>
          </p:cNvPr>
          <p:cNvSpPr>
            <a:spLocks noGrp="1"/>
          </p:cNvSpPr>
          <p:nvPr>
            <p:ph sz="half" idx="2"/>
          </p:nvPr>
        </p:nvSpPr>
        <p:spPr>
          <a:xfrm>
            <a:off x="1136429" y="2149642"/>
            <a:ext cx="7816023" cy="4080794"/>
          </a:xfrm>
        </p:spPr>
        <p:txBody>
          <a:bodyPr vert="horz" lIns="91440" tIns="45720" rIns="91440" bIns="45720" rtlCol="0" anchor="ctr">
            <a:normAutofit fontScale="62500" lnSpcReduction="20000"/>
          </a:bodyPr>
          <a:lstStyle/>
          <a:p>
            <a:r>
              <a:rPr lang="en-US" sz="2400" dirty="0">
                <a:latin typeface="Arial" panose="020B0604020202020204" pitchFamily="34" charset="0"/>
                <a:cs typeface="Arial" panose="020B0604020202020204" pitchFamily="34" charset="0"/>
              </a:rPr>
              <a:t>Switched to a 100% renewable energy supplier</a:t>
            </a:r>
          </a:p>
          <a:p>
            <a:r>
              <a:rPr lang="en-US" sz="2400" dirty="0">
                <a:latin typeface="Arial" panose="020B0604020202020204" pitchFamily="34" charset="0"/>
                <a:cs typeface="Arial" panose="020B0604020202020204" pitchFamily="34" charset="0"/>
              </a:rPr>
              <a:t>Transitioning to LED lighting</a:t>
            </a:r>
          </a:p>
          <a:p>
            <a:r>
              <a:rPr lang="en-US" sz="2400" dirty="0">
                <a:latin typeface="Arial" panose="020B0604020202020204" pitchFamily="34" charset="0"/>
                <a:cs typeface="Arial" panose="020B0604020202020204" pitchFamily="34" charset="0"/>
              </a:rPr>
              <a:t>Developed sustainable, accessible event venue selection criteria</a:t>
            </a:r>
          </a:p>
          <a:p>
            <a:r>
              <a:rPr lang="en-US" sz="2400" dirty="0">
                <a:latin typeface="Arial" panose="020B0604020202020204" pitchFamily="34" charset="0"/>
                <a:cs typeface="Arial" panose="020B0604020202020204" pitchFamily="34" charset="0"/>
              </a:rPr>
              <a:t>Online events</a:t>
            </a:r>
          </a:p>
          <a:p>
            <a:r>
              <a:rPr lang="en-US" sz="2400" dirty="0">
                <a:latin typeface="Arial" panose="020B0604020202020204" pitchFamily="34" charset="0"/>
                <a:cs typeface="Arial" panose="020B0604020202020204" pitchFamily="34" charset="0"/>
              </a:rPr>
              <a:t>Developed travel policy that promotes sustainability</a:t>
            </a:r>
          </a:p>
          <a:p>
            <a:r>
              <a:rPr lang="en-US" sz="2400" dirty="0">
                <a:latin typeface="Arial" panose="020B0604020202020204" pitchFamily="34" charset="0"/>
                <a:cs typeface="Arial" panose="020B0604020202020204" pitchFamily="34" charset="0"/>
              </a:rPr>
              <a:t>Switched to vegetarian/vegan catering</a:t>
            </a:r>
          </a:p>
          <a:p>
            <a:r>
              <a:rPr lang="en-US" sz="2400" dirty="0">
                <a:latin typeface="Arial" panose="020B0604020202020204" pitchFamily="34" charset="0"/>
                <a:cs typeface="Arial" panose="020B0604020202020204" pitchFamily="34" charset="0"/>
              </a:rPr>
              <a:t>Staff voluntary changes</a:t>
            </a:r>
          </a:p>
          <a:p>
            <a:r>
              <a:rPr lang="en-US" sz="2400" dirty="0">
                <a:latin typeface="Arial" panose="020B0604020202020204" pitchFamily="34" charset="0"/>
                <a:cs typeface="Arial" panose="020B0604020202020204" pitchFamily="34" charset="0"/>
              </a:rPr>
              <a:t>Use of First Mile</a:t>
            </a:r>
          </a:p>
          <a:p>
            <a:r>
              <a:rPr lang="en-US" sz="2400" dirty="0">
                <a:latin typeface="Arial" panose="020B0604020202020204" pitchFamily="34" charset="0"/>
                <a:cs typeface="Arial" panose="020B0604020202020204" pitchFamily="34" charset="0"/>
              </a:rPr>
              <a:t>Use of second-hand or reconditioned products</a:t>
            </a:r>
          </a:p>
          <a:p>
            <a:r>
              <a:rPr lang="en-US" sz="2400" dirty="0">
                <a:latin typeface="Arial" panose="020B0604020202020204" pitchFamily="34" charset="0"/>
                <a:cs typeface="Arial" panose="020B0604020202020204" pitchFamily="34" charset="0"/>
              </a:rPr>
              <a:t>Encouraging opt-outs of postal correspondence</a:t>
            </a:r>
          </a:p>
          <a:p>
            <a:r>
              <a:rPr lang="en-US" sz="2400" dirty="0">
                <a:latin typeface="Arial" panose="020B0604020202020204" pitchFamily="34" charset="0"/>
                <a:cs typeface="Arial" panose="020B0604020202020204" pitchFamily="34" charset="0"/>
              </a:rPr>
              <a:t>Calculated our business GHG emissions</a:t>
            </a:r>
          </a:p>
          <a:p>
            <a:r>
              <a:rPr lang="en-US" sz="2400" dirty="0">
                <a:latin typeface="Arial" panose="020B0604020202020204" pitchFamily="34" charset="0"/>
                <a:cs typeface="Arial" panose="020B0604020202020204" pitchFamily="34" charset="0"/>
              </a:rPr>
              <a:t>Signatories to net zero and carbon neutrality commitments</a:t>
            </a:r>
          </a:p>
          <a:p>
            <a:r>
              <a:rPr lang="en-US" sz="2400" dirty="0">
                <a:latin typeface="Arial" panose="020B0604020202020204" pitchFamily="34" charset="0"/>
                <a:cs typeface="Arial" panose="020B0604020202020204" pitchFamily="34" charset="0"/>
              </a:rPr>
              <a:t>Science Council DEI framework</a:t>
            </a:r>
          </a:p>
          <a:p>
            <a:r>
              <a:rPr lang="en-US" sz="2400" dirty="0">
                <a:latin typeface="Arial" panose="020B0604020202020204" pitchFamily="34" charset="0"/>
                <a:cs typeface="Arial" panose="020B0604020202020204" pitchFamily="34" charset="0"/>
              </a:rPr>
              <a:t>EDI Strategy 2020 - 2023</a:t>
            </a:r>
          </a:p>
          <a:p>
            <a:endParaRPr lang="en-US" sz="2400" dirty="0">
              <a:latin typeface="Arial" panose="020B0604020202020204" pitchFamily="34" charset="0"/>
              <a:cs typeface="Arial" panose="020B0604020202020204" pitchFamily="34" charset="0"/>
            </a:endParaRPr>
          </a:p>
        </p:txBody>
      </p:sp>
      <p:sp>
        <p:nvSpPr>
          <p:cNvPr id="36" name="Rectangle 3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8">
            <a:extLst>
              <a:ext uri="{FF2B5EF4-FFF2-40B4-BE49-F238E27FC236}">
                <a16:creationId xmlns:a16="http://schemas.microsoft.com/office/drawing/2014/main" id="{C31C5612-B469-4A4E-90D1-733EC96BD9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36502" y="2570981"/>
            <a:ext cx="1716037" cy="1716037"/>
          </a:xfrm>
          <a:prstGeom prst="rect">
            <a:avLst/>
          </a:prstGeom>
        </p:spPr>
      </p:pic>
    </p:spTree>
    <p:extLst>
      <p:ext uri="{BB962C8B-B14F-4D97-AF65-F5344CB8AC3E}">
        <p14:creationId xmlns:p14="http://schemas.microsoft.com/office/powerpoint/2010/main" val="82082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B09F2-F6DB-4C99-B5BA-A690FD793DEB}"/>
              </a:ext>
            </a:extLst>
          </p:cNvPr>
          <p:cNvSpPr>
            <a:spLocks noGrp="1"/>
          </p:cNvSpPr>
          <p:nvPr>
            <p:ph type="title"/>
          </p:nvPr>
        </p:nvSpPr>
        <p:spPr>
          <a:xfrm>
            <a:off x="1136428" y="627564"/>
            <a:ext cx="7474172" cy="1325563"/>
          </a:xfrm>
        </p:spPr>
        <p:txBody>
          <a:bodyPr vert="horz" lIns="91440" tIns="45720" rIns="91440" bIns="45720" rtlCol="0" anchor="ctr">
            <a:normAutofit/>
          </a:bodyPr>
          <a:lstStyle/>
          <a:p>
            <a:r>
              <a:rPr lang="en-US" kern="1200" dirty="0">
                <a:solidFill>
                  <a:schemeClr val="tx1"/>
                </a:solidFill>
                <a:latin typeface="+mj-lt"/>
                <a:ea typeface="+mj-ea"/>
                <a:cs typeface="+mj-cs"/>
              </a:rPr>
              <a:t>Actions to be done</a:t>
            </a:r>
          </a:p>
        </p:txBody>
      </p:sp>
      <p:sp>
        <p:nvSpPr>
          <p:cNvPr id="36" name="Rectangle 3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8">
            <a:extLst>
              <a:ext uri="{FF2B5EF4-FFF2-40B4-BE49-F238E27FC236}">
                <a16:creationId xmlns:a16="http://schemas.microsoft.com/office/drawing/2014/main" id="{C31C5612-B469-4A4E-90D1-733EC96BD9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36502" y="2570981"/>
            <a:ext cx="1716037" cy="1716037"/>
          </a:xfrm>
          <a:prstGeom prst="rect">
            <a:avLst/>
          </a:prstGeom>
        </p:spPr>
      </p:pic>
      <p:sp>
        <p:nvSpPr>
          <p:cNvPr id="10" name="Content Placeholder 8">
            <a:extLst>
              <a:ext uri="{FF2B5EF4-FFF2-40B4-BE49-F238E27FC236}">
                <a16:creationId xmlns:a16="http://schemas.microsoft.com/office/drawing/2014/main" id="{EA8A7E2F-1BA9-4B47-92FA-09ADEFD9BC87}"/>
              </a:ext>
            </a:extLst>
          </p:cNvPr>
          <p:cNvSpPr txBox="1">
            <a:spLocks/>
          </p:cNvSpPr>
          <p:nvPr/>
        </p:nvSpPr>
        <p:spPr>
          <a:xfrm>
            <a:off x="1136429" y="2149642"/>
            <a:ext cx="7816023" cy="4080794"/>
          </a:xfrm>
          <a:prstGeom prst="rect">
            <a:avLst/>
          </a:prstGeom>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Smart meter</a:t>
            </a:r>
          </a:p>
          <a:p>
            <a:r>
              <a:rPr lang="en-US" sz="2400" dirty="0">
                <a:latin typeface="Arial" panose="020B0604020202020204" pitchFamily="34" charset="0"/>
                <a:cs typeface="Arial" panose="020B0604020202020204" pitchFamily="34" charset="0"/>
              </a:rPr>
              <a:t>Flexible working</a:t>
            </a:r>
          </a:p>
          <a:p>
            <a:r>
              <a:rPr lang="en-US" sz="2400" dirty="0">
                <a:latin typeface="Arial" panose="020B0604020202020204" pitchFamily="34" charset="0"/>
                <a:cs typeface="Arial" panose="020B0604020202020204" pitchFamily="34" charset="0"/>
              </a:rPr>
              <a:t>Renewable energy partnership</a:t>
            </a:r>
          </a:p>
          <a:p>
            <a:r>
              <a:rPr lang="en-US" sz="2400" dirty="0">
                <a:latin typeface="Arial" panose="020B0604020202020204" pitchFamily="34" charset="0"/>
                <a:cs typeface="Arial" panose="020B0604020202020204" pitchFamily="34" charset="0"/>
              </a:rPr>
              <a:t>Student Ambassador Scheme</a:t>
            </a:r>
          </a:p>
          <a:p>
            <a:r>
              <a:rPr lang="en-US" sz="2400" dirty="0">
                <a:latin typeface="Arial" panose="020B0604020202020204" pitchFamily="34" charset="0"/>
                <a:cs typeface="Arial" panose="020B0604020202020204" pitchFamily="34" charset="0"/>
              </a:rPr>
              <a:t>Environmental policies of our suppliers</a:t>
            </a:r>
          </a:p>
          <a:p>
            <a:r>
              <a:rPr lang="en-US" sz="2400" dirty="0">
                <a:latin typeface="Arial" panose="020B0604020202020204" pitchFamily="34" charset="0"/>
                <a:cs typeface="Arial" panose="020B0604020202020204" pitchFamily="34" charset="0"/>
              </a:rPr>
              <a:t>No single-use plastic policy </a:t>
            </a:r>
            <a:r>
              <a:rPr lang="en-US" sz="2400" dirty="0" err="1">
                <a:latin typeface="Arial" panose="020B0604020202020204" pitchFamily="34" charset="0"/>
                <a:cs typeface="Arial" panose="020B0604020202020204" pitchFamily="34" charset="0"/>
              </a:rPr>
              <a:t>formalised</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Audit of office consumables</a:t>
            </a:r>
          </a:p>
          <a:p>
            <a:r>
              <a:rPr lang="en-US" sz="2400" dirty="0">
                <a:latin typeface="Arial" panose="020B0604020202020204" pitchFamily="34" charset="0"/>
                <a:cs typeface="Arial" panose="020B0604020202020204" pitchFamily="34" charset="0"/>
              </a:rPr>
              <a:t>Explore more sustainable lunch options</a:t>
            </a:r>
          </a:p>
          <a:p>
            <a:r>
              <a:rPr lang="en-US" sz="2400" dirty="0">
                <a:latin typeface="Arial" panose="020B0604020202020204" pitchFamily="34" charset="0"/>
                <a:cs typeface="Arial" panose="020B0604020202020204" pitchFamily="34" charset="0"/>
              </a:rPr>
              <a:t>Look to “opt-in” system as opposed to “opt-out” for electronic copies</a:t>
            </a:r>
          </a:p>
          <a:p>
            <a:r>
              <a:rPr lang="en-US" sz="2400" dirty="0">
                <a:latin typeface="Arial" panose="020B0604020202020204" pitchFamily="34" charset="0"/>
                <a:cs typeface="Arial" panose="020B0604020202020204" pitchFamily="34" charset="0"/>
              </a:rPr>
              <a:t>Translation options</a:t>
            </a:r>
          </a:p>
          <a:p>
            <a:r>
              <a:rPr lang="en-US" sz="2400" dirty="0">
                <a:latin typeface="Arial" panose="020B0604020202020204" pitchFamily="34" charset="0"/>
                <a:cs typeface="Arial" panose="020B0604020202020204" pitchFamily="34" charset="0"/>
              </a:rPr>
              <a:t>IES website redesign, with accessibility in mind</a:t>
            </a:r>
          </a:p>
          <a:p>
            <a:r>
              <a:rPr lang="en-US" sz="2400" dirty="0">
                <a:latin typeface="Arial" panose="020B0604020202020204" pitchFamily="34" charset="0"/>
                <a:cs typeface="Arial" panose="020B0604020202020204" pitchFamily="34" charset="0"/>
              </a:rPr>
              <a:t>Implement EDI strategy actions</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090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cons.jpg"/>
          <p:cNvPicPr>
            <a:picLocks noGrp="1" noChangeAspect="1"/>
          </p:cNvPicPr>
          <p:nvPr>
            <p:ph idx="1"/>
          </p:nvPr>
        </p:nvPicPr>
        <p:blipFill>
          <a:blip r:embed="rId3" cstate="print"/>
          <a:stretch>
            <a:fillRect/>
          </a:stretch>
        </p:blipFill>
        <p:spPr>
          <a:xfrm>
            <a:off x="7584558" y="2924944"/>
            <a:ext cx="4254500" cy="3759200"/>
          </a:xfrm>
          <a:prstGeom prst="rect">
            <a:avLst/>
          </a:prstGeom>
        </p:spPr>
      </p:pic>
      <p:sp>
        <p:nvSpPr>
          <p:cNvPr id="2" name="Title 1"/>
          <p:cNvSpPr>
            <a:spLocks noGrp="1"/>
          </p:cNvSpPr>
          <p:nvPr>
            <p:ph type="title"/>
          </p:nvPr>
        </p:nvSpPr>
        <p:spPr>
          <a:xfrm>
            <a:off x="1174044" y="2924944"/>
            <a:ext cx="8831076" cy="940966"/>
          </a:xfrm>
        </p:spPr>
        <p:txBody>
          <a:bodyPr>
            <a:normAutofit/>
          </a:bodyPr>
          <a:lstStyle/>
          <a:p>
            <a:pPr algn="ctr"/>
            <a:r>
              <a:rPr lang="en-GB" sz="4900" dirty="0"/>
              <a:t>Commitments</a:t>
            </a:r>
            <a:endParaRPr lang="en-GB" sz="2700" dirty="0"/>
          </a:p>
        </p:txBody>
      </p:sp>
    </p:spTree>
    <p:extLst>
      <p:ext uri="{BB962C8B-B14F-4D97-AF65-F5344CB8AC3E}">
        <p14:creationId xmlns:p14="http://schemas.microsoft.com/office/powerpoint/2010/main" val="48767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B09F2-F6DB-4C99-B5BA-A690FD793DEB}"/>
              </a:ext>
            </a:extLst>
          </p:cNvPr>
          <p:cNvSpPr>
            <a:spLocks noGrp="1"/>
          </p:cNvSpPr>
          <p:nvPr>
            <p:ph type="title"/>
          </p:nvPr>
        </p:nvSpPr>
        <p:spPr>
          <a:xfrm>
            <a:off x="1136428" y="627564"/>
            <a:ext cx="7474172" cy="1325563"/>
          </a:xfrm>
        </p:spPr>
        <p:txBody>
          <a:bodyPr vert="horz" lIns="91440" tIns="45720" rIns="91440" bIns="45720" rtlCol="0" anchor="ctr">
            <a:normAutofit/>
          </a:bodyPr>
          <a:lstStyle/>
          <a:p>
            <a:r>
              <a:rPr lang="en-US" kern="1200" dirty="0">
                <a:solidFill>
                  <a:schemeClr val="tx1"/>
                </a:solidFill>
                <a:latin typeface="+mj-lt"/>
                <a:ea typeface="+mj-ea"/>
                <a:cs typeface="+mj-cs"/>
              </a:rPr>
              <a:t>Pledge to Net Zero</a:t>
            </a:r>
          </a:p>
        </p:txBody>
      </p:sp>
      <p:sp>
        <p:nvSpPr>
          <p:cNvPr id="36" name="Rectangle 3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Sustainability">
            <a:extLst>
              <a:ext uri="{FF2B5EF4-FFF2-40B4-BE49-F238E27FC236}">
                <a16:creationId xmlns:a16="http://schemas.microsoft.com/office/drawing/2014/main" id="{E1B9B529-E888-4163-B067-52B0EFE0D0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9413987" y="2857501"/>
            <a:ext cx="1142998" cy="1142998"/>
          </a:xfrm>
          <a:prstGeom prst="rect">
            <a:avLst/>
          </a:prstGeom>
        </p:spPr>
      </p:pic>
      <p:pic>
        <p:nvPicPr>
          <p:cNvPr id="6" name="Content Placeholder 5">
            <a:extLst>
              <a:ext uri="{FF2B5EF4-FFF2-40B4-BE49-F238E27FC236}">
                <a16:creationId xmlns:a16="http://schemas.microsoft.com/office/drawing/2014/main" id="{8F720EAC-FEFB-4773-862F-6DD802DE34D1}"/>
              </a:ext>
            </a:extLst>
          </p:cNvPr>
          <p:cNvPicPr>
            <a:picLocks noGrp="1" noChangeAspect="1"/>
          </p:cNvPicPr>
          <p:nvPr>
            <p:ph sz="half" idx="2"/>
          </p:nvPr>
        </p:nvPicPr>
        <p:blipFill rotWithShape="1">
          <a:blip r:embed="rId5"/>
          <a:srcRect l="1379" t="1" b="1304"/>
          <a:stretch/>
        </p:blipFill>
        <p:spPr>
          <a:xfrm>
            <a:off x="8813800" y="2224087"/>
            <a:ext cx="2376598" cy="2378393"/>
          </a:xfrm>
        </p:spPr>
      </p:pic>
      <p:sp>
        <p:nvSpPr>
          <p:cNvPr id="12" name="Content Placeholder 8">
            <a:extLst>
              <a:ext uri="{FF2B5EF4-FFF2-40B4-BE49-F238E27FC236}">
                <a16:creationId xmlns:a16="http://schemas.microsoft.com/office/drawing/2014/main" id="{C9E9EC60-DA6F-4C38-9D24-657A50C059B8}"/>
              </a:ext>
            </a:extLst>
          </p:cNvPr>
          <p:cNvSpPr txBox="1">
            <a:spLocks/>
          </p:cNvSpPr>
          <p:nvPr/>
        </p:nvSpPr>
        <p:spPr>
          <a:xfrm>
            <a:off x="1136429" y="2278173"/>
            <a:ext cx="6467867" cy="326345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Arial" panose="020B0604020202020204" pitchFamily="34" charset="0"/>
                <a:cs typeface="Arial" panose="020B0604020202020204" pitchFamily="34" charset="0"/>
              </a:rPr>
              <a:t>Context</a:t>
            </a:r>
          </a:p>
          <a:p>
            <a:r>
              <a:rPr lang="en-US" sz="2000" dirty="0">
                <a:latin typeface="Arial" panose="020B0604020202020204" pitchFamily="34" charset="0"/>
                <a:cs typeface="Arial" panose="020B0604020202020204" pitchFamily="34" charset="0"/>
              </a:rPr>
              <a:t>Paris Climate Agreement – 1.5C pre-</a:t>
            </a:r>
            <a:r>
              <a:rPr lang="en-US" sz="2000" dirty="0" err="1">
                <a:latin typeface="Arial" panose="020B0604020202020204" pitchFamily="34" charset="0"/>
                <a:cs typeface="Arial" panose="020B0604020202020204" pitchFamily="34" charset="0"/>
              </a:rPr>
              <a:t>industrialised</a:t>
            </a:r>
            <a:r>
              <a:rPr lang="en-US" sz="2000" dirty="0">
                <a:latin typeface="Arial" panose="020B0604020202020204" pitchFamily="34" charset="0"/>
                <a:cs typeface="Arial" panose="020B0604020202020204" pitchFamily="34" charset="0"/>
              </a:rPr>
              <a:t> levels</a:t>
            </a:r>
          </a:p>
          <a:p>
            <a:r>
              <a:rPr lang="en-US" sz="2000" dirty="0">
                <a:latin typeface="Arial" panose="020B0604020202020204" pitchFamily="34" charset="0"/>
                <a:cs typeface="Arial" panose="020B0604020202020204" pitchFamily="34" charset="0"/>
              </a:rPr>
              <a:t>Commitment to bringing GHGs to net zero by 2050</a:t>
            </a:r>
          </a:p>
          <a:p>
            <a:r>
              <a:rPr lang="en-US" sz="2000" dirty="0">
                <a:latin typeface="Arial" panose="020B0604020202020204" pitchFamily="34" charset="0"/>
                <a:cs typeface="Arial" panose="020B0604020202020204" pitchFamily="34" charset="0"/>
              </a:rPr>
              <a:t>4/5 of the world’s largest companies unlikely to meet this</a:t>
            </a:r>
          </a:p>
        </p:txBody>
      </p:sp>
      <p:sp>
        <p:nvSpPr>
          <p:cNvPr id="8" name="TextBox 7">
            <a:extLst>
              <a:ext uri="{FF2B5EF4-FFF2-40B4-BE49-F238E27FC236}">
                <a16:creationId xmlns:a16="http://schemas.microsoft.com/office/drawing/2014/main" id="{316DEA0F-045E-447F-A963-B5A85A62C138}"/>
              </a:ext>
            </a:extLst>
          </p:cNvPr>
          <p:cNvSpPr txBox="1"/>
          <p:nvPr/>
        </p:nvSpPr>
        <p:spPr>
          <a:xfrm>
            <a:off x="6670431" y="6457235"/>
            <a:ext cx="6096000" cy="369332"/>
          </a:xfrm>
          <a:prstGeom prst="rect">
            <a:avLst/>
          </a:prstGeom>
          <a:noFill/>
        </p:spPr>
        <p:txBody>
          <a:bodyPr wrap="square">
            <a:spAutoFit/>
          </a:bodyPr>
          <a:lstStyle/>
          <a:p>
            <a:r>
              <a:rPr lang="en-US" sz="1800" dirty="0">
                <a:hlinkClick r:id="rId6"/>
              </a:rPr>
              <a:t>https://www.pledgetonetzero.org/</a:t>
            </a:r>
            <a:endParaRPr lang="en-US" sz="1800" dirty="0"/>
          </a:p>
        </p:txBody>
      </p:sp>
    </p:spTree>
    <p:extLst>
      <p:ext uri="{BB962C8B-B14F-4D97-AF65-F5344CB8AC3E}">
        <p14:creationId xmlns:p14="http://schemas.microsoft.com/office/powerpoint/2010/main" val="2312353836"/>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B09F2-F6DB-4C99-B5BA-A690FD793DEB}"/>
              </a:ext>
            </a:extLst>
          </p:cNvPr>
          <p:cNvSpPr>
            <a:spLocks noGrp="1"/>
          </p:cNvSpPr>
          <p:nvPr>
            <p:ph type="title"/>
          </p:nvPr>
        </p:nvSpPr>
        <p:spPr>
          <a:xfrm>
            <a:off x="1136428" y="627564"/>
            <a:ext cx="7474172" cy="1325563"/>
          </a:xfrm>
        </p:spPr>
        <p:txBody>
          <a:bodyPr vert="horz" lIns="91440" tIns="45720" rIns="91440" bIns="45720" rtlCol="0" anchor="ctr">
            <a:normAutofit/>
          </a:bodyPr>
          <a:lstStyle/>
          <a:p>
            <a:r>
              <a:rPr lang="en-US" kern="1200" dirty="0">
                <a:solidFill>
                  <a:schemeClr val="tx1"/>
                </a:solidFill>
                <a:latin typeface="+mj-lt"/>
                <a:ea typeface="+mj-ea"/>
                <a:cs typeface="+mj-cs"/>
              </a:rPr>
              <a:t>Pledge to Net Zero</a:t>
            </a:r>
          </a:p>
        </p:txBody>
      </p:sp>
      <p:sp>
        <p:nvSpPr>
          <p:cNvPr id="36" name="Rectangle 3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Sustainability">
            <a:extLst>
              <a:ext uri="{FF2B5EF4-FFF2-40B4-BE49-F238E27FC236}">
                <a16:creationId xmlns:a16="http://schemas.microsoft.com/office/drawing/2014/main" id="{E1B9B529-E888-4163-B067-52B0EFE0D0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9413987" y="2857501"/>
            <a:ext cx="1142998" cy="1142998"/>
          </a:xfrm>
          <a:prstGeom prst="rect">
            <a:avLst/>
          </a:prstGeom>
        </p:spPr>
      </p:pic>
      <p:pic>
        <p:nvPicPr>
          <p:cNvPr id="6" name="Content Placeholder 5">
            <a:extLst>
              <a:ext uri="{FF2B5EF4-FFF2-40B4-BE49-F238E27FC236}">
                <a16:creationId xmlns:a16="http://schemas.microsoft.com/office/drawing/2014/main" id="{8F720EAC-FEFB-4773-862F-6DD802DE34D1}"/>
              </a:ext>
            </a:extLst>
          </p:cNvPr>
          <p:cNvPicPr>
            <a:picLocks noGrp="1" noChangeAspect="1"/>
          </p:cNvPicPr>
          <p:nvPr>
            <p:ph sz="half" idx="2"/>
          </p:nvPr>
        </p:nvPicPr>
        <p:blipFill rotWithShape="1">
          <a:blip r:embed="rId5"/>
          <a:srcRect l="1379" t="1" b="1304"/>
          <a:stretch/>
        </p:blipFill>
        <p:spPr>
          <a:xfrm>
            <a:off x="8813800" y="2224087"/>
            <a:ext cx="2376598" cy="2378393"/>
          </a:xfrm>
        </p:spPr>
      </p:pic>
      <p:sp>
        <p:nvSpPr>
          <p:cNvPr id="12" name="Content Placeholder 8">
            <a:extLst>
              <a:ext uri="{FF2B5EF4-FFF2-40B4-BE49-F238E27FC236}">
                <a16:creationId xmlns:a16="http://schemas.microsoft.com/office/drawing/2014/main" id="{C9E9EC60-DA6F-4C38-9D24-657A50C059B8}"/>
              </a:ext>
            </a:extLst>
          </p:cNvPr>
          <p:cNvSpPr txBox="1">
            <a:spLocks/>
          </p:cNvSpPr>
          <p:nvPr/>
        </p:nvSpPr>
        <p:spPr>
          <a:xfrm>
            <a:off x="1136429" y="1761067"/>
            <a:ext cx="7474171" cy="40640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GB" sz="2000" dirty="0">
                <a:latin typeface="Arial" panose="020B0604020202020204" pitchFamily="34" charset="0"/>
                <a:cs typeface="Arial" panose="020B0604020202020204" pitchFamily="34" charset="0"/>
              </a:rPr>
              <a:t>Set and commit to deliver a greenhouse gas target in line with either a 1.5°C or well below 2°C climate change scenario – covering buildings and travel as a minimum</a:t>
            </a:r>
          </a:p>
          <a:p>
            <a:pPr marL="457200" indent="-457200">
              <a:buFont typeface="+mj-lt"/>
              <a:buAutoNum type="arabicPeriod"/>
            </a:pPr>
            <a:r>
              <a:rPr lang="en-GB" sz="2000" dirty="0">
                <a:latin typeface="Arial" panose="020B0604020202020204" pitchFamily="34" charset="0"/>
                <a:cs typeface="Arial" panose="020B0604020202020204" pitchFamily="34" charset="0"/>
              </a:rPr>
              <a:t>Publicly report greenhouse gas emissions and progress against this target each year</a:t>
            </a:r>
          </a:p>
          <a:p>
            <a:pPr marL="457200" indent="-457200">
              <a:buFont typeface="+mj-lt"/>
              <a:buAutoNum type="arabicPeriod"/>
            </a:pPr>
            <a:r>
              <a:rPr lang="en-GB" sz="2000" dirty="0">
                <a:latin typeface="Arial" panose="020B0604020202020204" pitchFamily="34" charset="0"/>
                <a:cs typeface="Arial" panose="020B0604020202020204" pitchFamily="34" charset="0"/>
              </a:rPr>
              <a:t>Publish one piece of research/thought-leadership each year on practical steps to delivering an economy in line with climate science and in support of net zero carbon. Alternatively, signatories may choose to provide mentoring and support for smaller signatory companies in setting targets, reporting and meeting the requirements of the pledge</a:t>
            </a:r>
            <a:endParaRPr lang="en-US"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A76B122-9E1E-4E70-8827-02A8EDA8F831}"/>
              </a:ext>
            </a:extLst>
          </p:cNvPr>
          <p:cNvSpPr txBox="1"/>
          <p:nvPr/>
        </p:nvSpPr>
        <p:spPr>
          <a:xfrm>
            <a:off x="6670431" y="6457235"/>
            <a:ext cx="6096000" cy="369332"/>
          </a:xfrm>
          <a:prstGeom prst="rect">
            <a:avLst/>
          </a:prstGeom>
          <a:noFill/>
        </p:spPr>
        <p:txBody>
          <a:bodyPr wrap="square">
            <a:spAutoFit/>
          </a:bodyPr>
          <a:lstStyle/>
          <a:p>
            <a:r>
              <a:rPr lang="en-US" sz="1800" dirty="0">
                <a:hlinkClick r:id="rId6"/>
              </a:rPr>
              <a:t>https://www.pledgetonetzero.org/</a:t>
            </a:r>
            <a:endParaRPr lang="en-US" sz="1800" dirty="0"/>
          </a:p>
        </p:txBody>
      </p:sp>
    </p:spTree>
    <p:extLst>
      <p:ext uri="{BB962C8B-B14F-4D97-AF65-F5344CB8AC3E}">
        <p14:creationId xmlns:p14="http://schemas.microsoft.com/office/powerpoint/2010/main" val="320912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EACDA8EA67E743BAC11E656682A7F9" ma:contentTypeVersion="12" ma:contentTypeDescription="Create a new document." ma:contentTypeScope="" ma:versionID="077c23979e8bf92b682da97737fba646">
  <xsd:schema xmlns:xsd="http://www.w3.org/2001/XMLSchema" xmlns:xs="http://www.w3.org/2001/XMLSchema" xmlns:p="http://schemas.microsoft.com/office/2006/metadata/properties" xmlns:ns2="f113a436-d327-4268-9749-78455719f184" xmlns:ns3="9301e0f2-eebd-4210-b713-a4d019014ddc" targetNamespace="http://schemas.microsoft.com/office/2006/metadata/properties" ma:root="true" ma:fieldsID="01b44c97246e2102939ec189c2043184" ns2:_="" ns3:_="">
    <xsd:import namespace="f113a436-d327-4268-9749-78455719f184"/>
    <xsd:import namespace="9301e0f2-eebd-4210-b713-a4d019014dd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13a436-d327-4268-9749-78455719f18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01e0f2-eebd-4210-b713-a4d019014dd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139A05-4108-4F3B-AE62-D2B07A0CE04B}">
  <ds:schemaRefs>
    <ds:schemaRef ds:uri="http://purl.org/dc/dcmitype/"/>
    <ds:schemaRef ds:uri="f113a436-d327-4268-9749-78455719f184"/>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9301e0f2-eebd-4210-b713-a4d019014ddc"/>
    <ds:schemaRef ds:uri="http://www.w3.org/XML/1998/namespace"/>
  </ds:schemaRefs>
</ds:datastoreItem>
</file>

<file path=customXml/itemProps2.xml><?xml version="1.0" encoding="utf-8"?>
<ds:datastoreItem xmlns:ds="http://schemas.openxmlformats.org/officeDocument/2006/customXml" ds:itemID="{437E42D6-4BE6-48F3-B132-B3EAA6D7BC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13a436-d327-4268-9749-78455719f184"/>
    <ds:schemaRef ds:uri="9301e0f2-eebd-4210-b713-a4d019014d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277D12-50F1-49A4-AE34-0D8822F01B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1401</TotalTime>
  <Words>1267</Words>
  <Application>Microsoft Office PowerPoint</Application>
  <PresentationFormat>Widescreen</PresentationFormat>
  <Paragraphs>134</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futura-light</vt:lpstr>
      <vt:lpstr>Google Sans</vt:lpstr>
      <vt:lpstr>Verdana</vt:lpstr>
      <vt:lpstr>Office Theme</vt:lpstr>
      <vt:lpstr>Sustainability at the IES</vt:lpstr>
      <vt:lpstr>Sustainability Principles</vt:lpstr>
      <vt:lpstr>Becoming sustainable</vt:lpstr>
      <vt:lpstr>Assessment</vt:lpstr>
      <vt:lpstr>Actions already taken</vt:lpstr>
      <vt:lpstr>Actions to be done</vt:lpstr>
      <vt:lpstr>Commitments</vt:lpstr>
      <vt:lpstr>Pledge to Net Zero</vt:lpstr>
      <vt:lpstr>Pledge to Net Zero</vt:lpstr>
      <vt:lpstr>Calculating GHG emissions</vt:lpstr>
      <vt:lpstr>PowerPoint Presentation</vt:lpstr>
      <vt:lpstr>UNFCCC Climate Neutral Now</vt:lpstr>
      <vt:lpstr>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IES Council Meeting June 2020</dc:title>
  <dc:creator>Adam Donnan</dc:creator>
  <cp:lastModifiedBy>Jane Banks</cp:lastModifiedBy>
  <cp:revision>49</cp:revision>
  <dcterms:created xsi:type="dcterms:W3CDTF">2020-07-13T19:57:48Z</dcterms:created>
  <dcterms:modified xsi:type="dcterms:W3CDTF">2020-11-24T17:11:25Z</dcterms:modified>
</cp:coreProperties>
</file>